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3648" r:id="rId1"/>
  </p:sldMasterIdLst>
  <p:notesMasterIdLst>
    <p:notesMasterId r:id="rId67"/>
  </p:notesMasterIdLst>
  <p:sldIdLst>
    <p:sldId id="258" r:id="rId2"/>
    <p:sldId id="257" r:id="rId3"/>
    <p:sldId id="260" r:id="rId4"/>
    <p:sldId id="271" r:id="rId5"/>
    <p:sldId id="272" r:id="rId6"/>
    <p:sldId id="273" r:id="rId7"/>
    <p:sldId id="327" r:id="rId8"/>
    <p:sldId id="274" r:id="rId9"/>
    <p:sldId id="275" r:id="rId10"/>
    <p:sldId id="276" r:id="rId11"/>
    <p:sldId id="266" r:id="rId12"/>
    <p:sldId id="278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67" r:id="rId21"/>
    <p:sldId id="285" r:id="rId22"/>
    <p:sldId id="286" r:id="rId23"/>
    <p:sldId id="287" r:id="rId24"/>
    <p:sldId id="288" r:id="rId25"/>
    <p:sldId id="292" r:id="rId26"/>
    <p:sldId id="289" r:id="rId27"/>
    <p:sldId id="268" r:id="rId28"/>
    <p:sldId id="291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269" r:id="rId56"/>
    <p:sldId id="319" r:id="rId57"/>
    <p:sldId id="320" r:id="rId58"/>
    <p:sldId id="321" r:id="rId59"/>
    <p:sldId id="322" r:id="rId60"/>
    <p:sldId id="323" r:id="rId61"/>
    <p:sldId id="324" r:id="rId62"/>
    <p:sldId id="270" r:id="rId63"/>
    <p:sldId id="325" r:id="rId64"/>
    <p:sldId id="326" r:id="rId65"/>
    <p:sldId id="265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BD1"/>
    <a:srgbClr val="03025A"/>
    <a:srgbClr val="04045B"/>
    <a:srgbClr val="93BCE5"/>
    <a:srgbClr val="0A162D"/>
    <a:srgbClr val="E9EEF1"/>
    <a:srgbClr val="395E91"/>
    <a:srgbClr val="050459"/>
    <a:srgbClr val="FFFFFF"/>
    <a:srgbClr val="2A54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892CD-C5B8-4EBD-8D5B-2E7826E4484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E5F0B3-ECF9-4C0D-A2D5-91CE7FCF7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4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4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4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AD970-7DDD-E1A4-5C76-2D313A39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360761-F8FF-3374-32D3-0AAC8218A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D7BE1-9644-E241-5AC8-08BED4B8B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A5A3A-3DC0-BD0C-5CB4-9DBCFC654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1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7CF4-DBFC-77E3-6D2F-64D0B666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390994-B740-68D5-D06E-E1CB58F18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14C308-0C2B-827A-1C7D-DB13B9DAD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C2B18-013F-6D58-E281-1F1F26E72C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45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5909D1-A9F3-0E57-3734-2EBE2B765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861967-8773-CF61-FA6A-9B89C0047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455C39-5AE7-2A31-4D51-68858745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8E62C-1C6D-AB81-6CA9-91116CEB1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68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0821-F35B-5F87-0D3E-1783C1D8D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8D4F9-A901-F14E-E80C-82A79B543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6F936-B4D3-861E-A6C4-DD42BAA99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1A45D-DA39-F1A7-7DFC-887BA9B42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3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8CA60-CD28-BF7B-036A-9FCB4C5F6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40AE0-25EB-1C26-F135-40BA86C0EB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B399A-AF9D-4733-4227-D8BB6C985D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3C80F-3CE6-7FFA-FF2A-8EB1531CA2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E5F0B3-ECF9-4C0D-A2D5-91CE7FCF7F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44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E15EC-3A09-C9D9-BC92-E152BF979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0209A-4101-7E7F-4B61-AF81426085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27C19-878A-F72E-4594-601FF490F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46B4F-93A4-F23F-B67F-6AB72A591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55110-86DF-672A-7C80-FDD7C760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6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B5DA3-55BE-6399-BB10-5D4EA3D90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A240D-FE7A-EA8A-DBB9-EA3B36518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04D04-B907-3D4D-8979-60691008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335CA-9F84-4F9C-1BE7-F2FF32174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14537-047B-73BD-C940-B4A65A475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2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91D60-36E3-F6C1-D3E6-F9E709D1D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A07AC-3EEC-AA31-CBCA-B9266DE6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80765-7011-43DA-D5E3-1E5FE3B47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41BC93-222B-76CC-231D-B78D67903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2F9E5-E8B4-22E9-7D91-453CA2469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2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FA258-FABC-F304-CC0E-4FDCFECD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8ABE4-CA27-034C-90D7-7F015582C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8C434-A292-221C-60C0-808FC8786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0CE38-13DF-FC3E-C66F-9E0E23529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263EE-F9C7-BB18-0543-6FFDB5AC6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07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4768-2F64-0E3F-9BD8-80F26DA8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237BC-B751-603E-F30D-AF7EF635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A2123-663E-070B-3215-AB523436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7321-D59D-01BA-7E01-6146D025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51C68-D0B5-6198-DBB0-732EA348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2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CFC59-F297-E9DE-6B46-E9D8B3BA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D3AB5-6143-CFE9-E613-120618FD0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46174-437A-1017-AD57-C391BB3CAD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95E1D-C792-CB1F-194A-54707F28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CFA5E-47AC-CF30-B910-1880AD30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5C424-13B9-B158-C6B7-214182A3A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C4E9-49C0-7A57-0CF2-BF1F7AF4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78C7E1-EE5D-D491-FFC2-251446FAD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0C53D-C5FD-F8BD-8D9F-FDBD9550B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11305-9985-47B5-D27D-6FC32B0BEB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DFEDF-980A-11F6-4B09-F219F44F8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6067FE-B039-D7E1-5D78-E9183C674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925618-A2F3-F52B-9210-484DFF680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ABE7D5-1372-F807-5AC7-72EC2433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28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85BF-3875-066D-B02E-8BDFCA44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A8CA4B-0F52-1AC1-C4DF-20C2CC98C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380A54-0FDD-B71E-F3A5-7A21CBE3F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7310E-8864-7070-4E8C-53C179C2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69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C57F61-F5D2-CC47-E8B7-32D73CC31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A78D0-7FDD-11D4-2481-21547436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1DE79-053E-5BF2-CCAD-7D77C3A8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47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715E-4D16-DCC4-02CC-BDE9F9DFA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B81F2-1FF4-71DF-2986-A40CEE81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B69732-E4AB-38D7-4F16-528ED4D99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7E8DF-1099-8CEC-514F-55569B77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0EB5-35E9-21E6-5DCE-8E5919CEE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0D861-958E-7286-E362-185357097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9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40AA-BFBD-3C0E-2217-CFDBDC49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711E5-A1FA-E8FD-6902-DBB357D103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42F12F-D756-33EC-7967-5255165F9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DA632-1224-51AD-6350-805D17C0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96155-D273-45D7-2D2D-F4E8FD36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E0ADB-8434-8A5D-D14D-FFDFB064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9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94512-99BC-1929-B401-20EE7FC76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6ED13-C653-9890-6AB2-042773051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ADCD0-CB1B-4A1C-3FFE-CC2D1DCA9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DA8F69-BD2F-401E-BB77-64F56EF3CB8E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10B5A-FBED-F17B-CB30-ABD6327F5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0086D-AEBE-0983-D422-06092F438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3EC102-AE92-4050-8C08-2062FC88A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6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BC599-20C5-A96F-A320-7FD9A2F9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7" y="308597"/>
            <a:ext cx="2083072" cy="1951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33">
            <a:extLst>
              <a:ext uri="{FF2B5EF4-FFF2-40B4-BE49-F238E27FC236}">
                <a16:creationId xmlns:a16="http://schemas.microsoft.com/office/drawing/2014/main" id="{7CD8DE6A-A19F-1416-2343-B8F4B5EE0256}"/>
              </a:ext>
            </a:extLst>
          </p:cNvPr>
          <p:cNvSpPr txBox="1">
            <a:spLocks/>
          </p:cNvSpPr>
          <p:nvPr/>
        </p:nvSpPr>
        <p:spPr>
          <a:xfrm>
            <a:off x="2800720" y="2537372"/>
            <a:ext cx="6109839" cy="6100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m-KH" sz="1800" b="1" dirty="0">
                <a:solidFill>
                  <a:srgbClr val="015BA9"/>
                </a:solidFill>
                <a:latin typeface="Khmer OS Muol" panose="02000500000000020004" pitchFamily="2" charset="0"/>
                <a:cs typeface="Khmer OS Muol" panose="02000500000000020004" pitchFamily="2" charset="0"/>
              </a:rPr>
              <a:t>ប្រព័ន្ធចំណតឆ្លាតវៃ</a:t>
            </a:r>
            <a:r>
              <a:rPr lang="en-US" sz="1800" b="1" dirty="0">
                <a:solidFill>
                  <a:srgbClr val="015BA9"/>
                </a:solidFill>
                <a:latin typeface="Khmer Moul" panose="02060603050605020204" pitchFamily="18" charset="0"/>
                <a:cs typeface="Khmer OS Muol" panose="02000500000000020004" pitchFamily="2" charset="0"/>
              </a:rPr>
              <a:t> (</a:t>
            </a:r>
            <a:r>
              <a:rPr lang="en-US" sz="1800" b="1" dirty="0">
                <a:solidFill>
                  <a:srgbClr val="015BA9"/>
                </a:solidFill>
                <a:latin typeface="Khmer Moul" panose="02060603050605020204" pitchFamily="18" charset="0"/>
              </a:rPr>
              <a:t>Smart Parking System )</a:t>
            </a:r>
            <a:endParaRPr lang="en-US" sz="1800" b="1" dirty="0">
              <a:solidFill>
                <a:srgbClr val="015BA9"/>
              </a:solidFill>
              <a:latin typeface="Khmer Moul" panose="02060603050605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B1BF10-D752-C550-C5F3-7BE02DB0C5F3}"/>
              </a:ext>
            </a:extLst>
          </p:cNvPr>
          <p:cNvSpPr txBox="1"/>
          <p:nvPr/>
        </p:nvSpPr>
        <p:spPr>
          <a:xfrm>
            <a:off x="3131282" y="536140"/>
            <a:ext cx="5728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m-KH" sz="2000" b="1" i="0" u="none" strike="noStrike" kern="1200" cap="none" spc="0" normalizeH="0" baseline="0" noProof="0" dirty="0">
                <a:ln w="0"/>
                <a:solidFill>
                  <a:srgbClr val="015BA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Khmer OS Muol" panose="02000500000000020004" pitchFamily="2" charset="0"/>
                <a:cs typeface="Khmer OS Muol" panose="02000500000000020004" pitchFamily="2" charset="0"/>
              </a:rPr>
              <a:t>វិទ្យាស្ថានជាតិពហុបច្ចេកទេសកម្ពុជា</a:t>
            </a:r>
            <a:endParaRPr lang="en-US" sz="2000" dirty="0">
              <a:solidFill>
                <a:srgbClr val="015BA9"/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B0F798-AEAE-276F-BC35-26F4A626C8C0}"/>
              </a:ext>
            </a:extLst>
          </p:cNvPr>
          <p:cNvSpPr txBox="1">
            <a:spLocks/>
          </p:cNvSpPr>
          <p:nvPr/>
        </p:nvSpPr>
        <p:spPr>
          <a:xfrm>
            <a:off x="3293959" y="1565305"/>
            <a:ext cx="5083277" cy="5312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m-KH" sz="1800" dirty="0">
                <a:ln w="0"/>
                <a:solidFill>
                  <a:srgbClr val="015BA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Khmer OS Muol" panose="02000500000000020004" pitchFamily="2" charset="0"/>
                <a:ea typeface="+mn-ea"/>
                <a:cs typeface="Khmer OS Muol" panose="02000500000000020004" pitchFamily="2" charset="0"/>
              </a:rPr>
              <a:t>មហាវិទ្យាល័យ វិទ្យាសាស្ត្រ កុំព្យូទ័រ</a:t>
            </a:r>
            <a:endParaRPr lang="en-US" sz="1800" dirty="0">
              <a:solidFill>
                <a:srgbClr val="015B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5C425A5-FF13-A451-224C-B2FA76ED346E}"/>
              </a:ext>
            </a:extLst>
          </p:cNvPr>
          <p:cNvSpPr txBox="1">
            <a:spLocks/>
          </p:cNvSpPr>
          <p:nvPr/>
        </p:nvSpPr>
        <p:spPr>
          <a:xfrm>
            <a:off x="3131282" y="3293589"/>
            <a:ext cx="5161783" cy="1831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m-KH" sz="1800" b="1" dirty="0">
                <a:solidFill>
                  <a:srgbClr val="015BA9"/>
                </a:solidFill>
                <a:latin typeface="Khmer OS Muol" panose="02000500000000020004" pitchFamily="2" charset="0"/>
                <a:ea typeface="+mj-ea"/>
                <a:cs typeface="Khmer OS Muol" panose="02000500000000020004" pitchFamily="2" charset="0"/>
              </a:rPr>
              <a:t>ដឹកនាំដោយសាស្រ្ដចារ្យ </a:t>
            </a:r>
            <a:r>
              <a:rPr lang="km-KH" sz="1800" b="1" dirty="0">
                <a:solidFill>
                  <a:srgbClr val="015BA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៖   សុខ ពិសិដ្ឋ</a:t>
            </a:r>
            <a:endParaRPr lang="en-US" sz="1800" b="1" dirty="0">
              <a:solidFill>
                <a:srgbClr val="015BA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m-KH" sz="1800" b="1" dirty="0">
                <a:solidFill>
                  <a:srgbClr val="015BA9"/>
                </a:solidFill>
                <a:latin typeface="Khmer OS Muol" panose="02000500000000020004" pitchFamily="2" charset="0"/>
                <a:ea typeface="+mj-ea"/>
                <a:cs typeface="Khmer OS Muol" panose="02000500000000020004" pitchFamily="2" charset="0"/>
              </a:rPr>
              <a:t>ពិគ្រោះដោយសាស្រ្តចារ្យ</a:t>
            </a:r>
            <a:r>
              <a:rPr lang="en-US" sz="1800" b="1" dirty="0">
                <a:solidFill>
                  <a:srgbClr val="015BA9"/>
                </a:solidFill>
                <a:latin typeface="Khmer OS Muol" panose="02000500000000020004" pitchFamily="2" charset="0"/>
                <a:ea typeface="+mj-ea"/>
                <a:cs typeface="Khmer OS Muol" panose="02000500000000020004" pitchFamily="2" charset="0"/>
              </a:rPr>
              <a:t> </a:t>
            </a:r>
            <a:r>
              <a:rPr lang="km-KH" sz="1800" dirty="0">
                <a:solidFill>
                  <a:srgbClr val="015BA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៖</a:t>
            </a:r>
            <a:r>
              <a:rPr lang="en-US" sz="1800" dirty="0">
                <a:solidFill>
                  <a:srgbClr val="015BA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solidFill>
                  <a:srgbClr val="015BA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  </a:t>
            </a:r>
            <a:r>
              <a:rPr lang="km-KH" sz="1800" b="1" dirty="0">
                <a:solidFill>
                  <a:srgbClr val="015BA9"/>
                </a:solidFill>
                <a:latin typeface="Times New Roman" panose="02020603050405020304" pitchFamily="18" charset="0"/>
                <a:cs typeface="Khmer OS Battambang" panose="02000500000000020004" pitchFamily="2" charset="0"/>
              </a:rPr>
              <a:t>លឹម ជីសែ</a:t>
            </a:r>
            <a:endParaRPr lang="en-US" sz="1800" b="1" dirty="0">
              <a:solidFill>
                <a:srgbClr val="015BA9"/>
              </a:solidFill>
              <a:latin typeface="Times New Roman" panose="02020603050405020304" pitchFamily="18" charset="0"/>
              <a:cs typeface="Khmer OS Battambang" panose="02000500000000020004" pitchFamily="2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km-KH" sz="1800" b="1" dirty="0">
              <a:solidFill>
                <a:srgbClr val="015BA9"/>
              </a:solidFill>
              <a:latin typeface="Khmer OS Muol" panose="02000500000000020004" pitchFamily="2" charset="0"/>
              <a:ea typeface="+mj-ea"/>
              <a:cs typeface="Khmer OS Muol" panose="02000500000000020004" pitchFamily="2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km-KH" sz="1800" b="1" dirty="0">
              <a:solidFill>
                <a:srgbClr val="015BA9"/>
              </a:solidFill>
              <a:latin typeface="Khmer OS Muol" panose="02000500000000020004" pitchFamily="2" charset="0"/>
              <a:ea typeface="+mj-ea"/>
              <a:cs typeface="Khmer OS Muol" panose="02000500000000020004" pitchFamily="2" charset="0"/>
            </a:endParaRPr>
          </a:p>
          <a:p>
            <a:pPr marL="182880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m-KH" sz="1600" dirty="0">
                <a:solidFill>
                  <a:srgbClr val="015BA9"/>
                </a:solidFill>
                <a:latin typeface="Khmer OS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83EE22-4CF1-4961-52BE-D65432FF2037}"/>
              </a:ext>
            </a:extLst>
          </p:cNvPr>
          <p:cNvSpPr txBox="1"/>
          <p:nvPr/>
        </p:nvSpPr>
        <p:spPr>
          <a:xfrm>
            <a:off x="1834245" y="4729747"/>
            <a:ext cx="8833755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m-KH" sz="1800" b="1" dirty="0">
                <a:solidFill>
                  <a:srgbClr val="015BA9"/>
                </a:solidFill>
                <a:latin typeface="Khmer OS Battambang" panose="02000500000000020004" pitchFamily="2" charset="0"/>
                <a:cs typeface="Khmer OS Battambang" panose="02000500000000020004" pitchFamily="2" charset="0"/>
              </a:rPr>
              <a:t>រៀបរៀងដោយនិស្សិត៖   ១.ង៉ែត វិចិត្របញ្ញា         ២. ណៃ គង់             ៣.អ៊ី ច័ន្ទឧត្ដម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55C216-3C93-3A97-E8A4-E73C281DA0F5}"/>
              </a:ext>
            </a:extLst>
          </p:cNvPr>
          <p:cNvSpPr txBox="1"/>
          <p:nvPr/>
        </p:nvSpPr>
        <p:spPr>
          <a:xfrm>
            <a:off x="2800720" y="931933"/>
            <a:ext cx="64235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n w="0"/>
                <a:solidFill>
                  <a:srgbClr val="015BA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NATIONAL POLYTECHNIC INSTITE OF CAMBODIA</a:t>
            </a:r>
            <a:endParaRPr lang="en-US" sz="1400" dirty="0">
              <a:solidFill>
                <a:srgbClr val="015BA9"/>
              </a:solidFill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91F0B36-B2DD-33C2-3FF6-23FF0541F7DC}"/>
              </a:ext>
            </a:extLst>
          </p:cNvPr>
          <p:cNvSpPr txBox="1">
            <a:spLocks/>
          </p:cNvSpPr>
          <p:nvPr/>
        </p:nvSpPr>
        <p:spPr>
          <a:xfrm>
            <a:off x="3293958" y="1994739"/>
            <a:ext cx="5083277" cy="5312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400" b="0" dirty="0">
                <a:ln w="0"/>
                <a:solidFill>
                  <a:srgbClr val="015BA9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Khmer OS Muol" panose="02000500000000020004" pitchFamily="2" charset="0"/>
                <a:ea typeface="+mn-ea"/>
                <a:cs typeface="Khmer OS Muol" panose="02000500000000020004" pitchFamily="2" charset="0"/>
              </a:rPr>
              <a:t>FACULTY OF COMPUTER SCIENCE</a:t>
            </a:r>
            <a:endParaRPr lang="en-US" sz="1400" b="0" dirty="0">
              <a:solidFill>
                <a:srgbClr val="015B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D23F9A72-61DE-D35C-7633-6B6C3B6058B2}"/>
              </a:ext>
            </a:extLst>
          </p:cNvPr>
          <p:cNvSpPr/>
          <p:nvPr/>
        </p:nvSpPr>
        <p:spPr>
          <a:xfrm>
            <a:off x="0" y="5926066"/>
            <a:ext cx="12034684" cy="916669"/>
          </a:xfrm>
          <a:prstGeom prst="flowChartProcess">
            <a:avLst/>
          </a:prstGeom>
          <a:solidFill>
            <a:srgbClr val="055D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5BA9"/>
              </a:solidFill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4872986A-3C79-F8C4-FC49-529CB2BEC184}"/>
              </a:ext>
            </a:extLst>
          </p:cNvPr>
          <p:cNvSpPr/>
          <p:nvPr/>
        </p:nvSpPr>
        <p:spPr>
          <a:xfrm>
            <a:off x="6449961" y="5751871"/>
            <a:ext cx="5584723" cy="1090865"/>
          </a:xfrm>
          <a:prstGeom prst="flowChartProcess">
            <a:avLst/>
          </a:prstGeom>
          <a:solidFill>
            <a:srgbClr val="055DA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5BA9"/>
              </a:solidFill>
            </a:endParaRP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E024BDD0-1AB0-2BE1-4255-F4757BF4919B}"/>
              </a:ext>
            </a:extLst>
          </p:cNvPr>
          <p:cNvSpPr/>
          <p:nvPr/>
        </p:nvSpPr>
        <p:spPr>
          <a:xfrm>
            <a:off x="7124194" y="5599142"/>
            <a:ext cx="5087097" cy="1258858"/>
          </a:xfrm>
          <a:prstGeom prst="flowChartProcess">
            <a:avLst/>
          </a:prstGeom>
          <a:solidFill>
            <a:srgbClr val="024C9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34581"/>
              </a:solidFill>
            </a:endParaRPr>
          </a:p>
        </p:txBody>
      </p:sp>
      <p:sp>
        <p:nvSpPr>
          <p:cNvPr id="27" name="Flowchart: Data 26">
            <a:extLst>
              <a:ext uri="{FF2B5EF4-FFF2-40B4-BE49-F238E27FC236}">
                <a16:creationId xmlns:a16="http://schemas.microsoft.com/office/drawing/2014/main" id="{497AE60D-49D7-0F87-1BA3-051E50399B37}"/>
              </a:ext>
            </a:extLst>
          </p:cNvPr>
          <p:cNvSpPr/>
          <p:nvPr/>
        </p:nvSpPr>
        <p:spPr>
          <a:xfrm rot="21441471">
            <a:off x="6937755" y="5554547"/>
            <a:ext cx="184619" cy="1303453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5BA9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A7F1908-7412-D5A4-C6E5-C4EB62A83730}"/>
              </a:ext>
            </a:extLst>
          </p:cNvPr>
          <p:cNvSpPr txBox="1">
            <a:spLocks/>
          </p:cNvSpPr>
          <p:nvPr/>
        </p:nvSpPr>
        <p:spPr>
          <a:xfrm>
            <a:off x="1305592" y="6228571"/>
            <a:ext cx="5083277" cy="53127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m-KH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hmer OS Muol" panose="02000500000000020004" pitchFamily="2" charset="0"/>
                <a:cs typeface="Khmer OS Muol" panose="02000500000000020004" pitchFamily="2" charset="0"/>
              </a:rPr>
              <a:t>ឆ្នាំសិក្សា  ២០២៤ - ២០២៥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hmer OS Muol" panose="02000500000000020004" pitchFamily="2" charset="0"/>
              <a:cs typeface="Khmer OS Muol" panose="02000500000000020004" pitchFamily="2" charset="0"/>
            </a:endParaRPr>
          </a:p>
        </p:txBody>
      </p:sp>
      <p:sp>
        <p:nvSpPr>
          <p:cNvPr id="29" name="Flowchart: Data 28">
            <a:extLst>
              <a:ext uri="{FF2B5EF4-FFF2-40B4-BE49-F238E27FC236}">
                <a16:creationId xmlns:a16="http://schemas.microsoft.com/office/drawing/2014/main" id="{83D012E1-5B9F-F7D5-C8A4-572773538F09}"/>
              </a:ext>
            </a:extLst>
          </p:cNvPr>
          <p:cNvSpPr/>
          <p:nvPr/>
        </p:nvSpPr>
        <p:spPr>
          <a:xfrm rot="21441471">
            <a:off x="6418815" y="5645577"/>
            <a:ext cx="184619" cy="1303453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15B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19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F65B6-7E35-03B6-6F89-0D0D0687F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775407-BC2C-AA2A-EA83-2F79AF43AF3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259CE1-F6B1-62F5-3412-A353B1FD234A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A04636E-8EB2-C325-9B34-B3A2D5B2FA10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E7AF79-32D5-A98F-73CF-AB5D523A3336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12A6A0-0138-C891-6C38-36C531C95CFF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069C75-0D53-7AAE-BD72-95E586AD3F9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3E25EF1-D0E0-5965-AE10-4235F488215A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2BE1705-22C7-989F-A3D2-6FE93CDC9D68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BDB3848-88EC-C21E-9110-EB30142A9965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7127F29-0065-35CF-8198-BE6B7173767D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84785C5-1485-FD08-7142-4E4F2DBDC9E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C350ABD-0516-64F5-2B06-DD62EA71E237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83AF85-0C5B-62F6-A40B-CB211CB4F77A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1800AC0-D115-94F4-828A-6954BCEDB1B1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76CE0-C632-A9D7-55BF-609EBDE75804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2A2F13-6E88-5BDC-4E07-D7F51CE766CE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8C683E-9D09-8D6E-53BC-FB8F3E2E05B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AFAEEF-B6D1-50E9-3CF2-8B4A60F0E285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ទំព័រទី០៧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E6364-7F77-6A4A-1B3F-EE0D8A358C8D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744D496-BD5C-09CF-0A42-954F932104CD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068C454-9E19-12F5-EFA2-B978FF586E0C}"/>
              </a:ext>
            </a:extLst>
          </p:cNvPr>
          <p:cNvSpPr txBox="1"/>
          <p:nvPr/>
        </p:nvSpPr>
        <p:spPr>
          <a:xfrm>
            <a:off x="1248493" y="124314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១.៦ រចនាសម្ព័ន្ធនៃការសិក្សា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932460-E207-AFBA-87D7-0298110DFEAB}"/>
              </a:ext>
            </a:extLst>
          </p:cNvPr>
          <p:cNvSpPr txBox="1"/>
          <p:nvPr/>
        </p:nvSpPr>
        <p:spPr>
          <a:xfrm>
            <a:off x="1006046" y="1746429"/>
            <a:ext cx="9786988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 	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ការសិក្សាស្រាវជ្រាវលើគម្រងប្រព័ន្ធគ្រប់គ្រងចំណតរថយន្ដនៅក្នុងវិទ្យាស្ថានជាតិពហុបច្ចេកទេសកម្ពុជា របស់យើងខ្ញុំបានចែកចែញជា ៦ជំពូកដែលមានដូចខាងក្រោម៖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 ១​​ សេចក្ដីផ្ដើម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 ២ រំលឹកទ្រឹស្ដីដែលពាក់ព័ន្ធ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ជំពូកទី៣ ទីតាំងនៃការសិក្សា និងផែនការនៃការអនុវត្ដគម្រោង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 ៤ ការវិភាគ និងលទ្ធិផលដែលទទួលបានពីការសិក្សា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ជំពូកទី៥ សេដ្ឋកិច្ច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ជំពូកទី ៦​ សេចក្ដីសន្និដ្ឋាន និងផ្ដល់អនុសាសន៍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994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75507-E39D-22EF-0D0F-7CAB5A399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9AEA7C2-CCBD-6F3A-3682-8979E5FEB035}"/>
              </a:ext>
            </a:extLst>
          </p:cNvPr>
          <p:cNvSpPr/>
          <p:nvPr/>
        </p:nvSpPr>
        <p:spPr>
          <a:xfrm>
            <a:off x="-118476" y="6449564"/>
            <a:ext cx="5058696" cy="446404"/>
          </a:xfrm>
          <a:custGeom>
            <a:avLst/>
            <a:gdLst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839694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505398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505398"/>
              <a:gd name="connsiteX1" fmla="*/ 4638849 w 5058696"/>
              <a:gd name="connsiteY1" fmla="*/ 0 h 505398"/>
              <a:gd name="connsiteX2" fmla="*/ 5058696 w 5058696"/>
              <a:gd name="connsiteY2" fmla="*/ 419847 h 505398"/>
              <a:gd name="connsiteX3" fmla="*/ 4638849 w 5058696"/>
              <a:gd name="connsiteY3" fmla="*/ 505398 h 505398"/>
              <a:gd name="connsiteX4" fmla="*/ 29497 w 5058696"/>
              <a:gd name="connsiteY4" fmla="*/ 446404 h 505398"/>
              <a:gd name="connsiteX5" fmla="*/ 0 w 5058696"/>
              <a:gd name="connsiteY5" fmla="*/ 0 h 505398"/>
              <a:gd name="connsiteX0" fmla="*/ 0 w 5058696"/>
              <a:gd name="connsiteY0" fmla="*/ 0 h 466069"/>
              <a:gd name="connsiteX1" fmla="*/ 4638849 w 5058696"/>
              <a:gd name="connsiteY1" fmla="*/ 0 h 466069"/>
              <a:gd name="connsiteX2" fmla="*/ 5058696 w 5058696"/>
              <a:gd name="connsiteY2" fmla="*/ 419847 h 466069"/>
              <a:gd name="connsiteX3" fmla="*/ 4638849 w 5058696"/>
              <a:gd name="connsiteY3" fmla="*/ 466069 h 466069"/>
              <a:gd name="connsiteX4" fmla="*/ 29497 w 5058696"/>
              <a:gd name="connsiteY4" fmla="*/ 446404 h 466069"/>
              <a:gd name="connsiteX5" fmla="*/ 0 w 5058696"/>
              <a:gd name="connsiteY5" fmla="*/ 0 h 466069"/>
              <a:gd name="connsiteX0" fmla="*/ 0 w 5058696"/>
              <a:gd name="connsiteY0" fmla="*/ 0 h 456236"/>
              <a:gd name="connsiteX1" fmla="*/ 4638849 w 5058696"/>
              <a:gd name="connsiteY1" fmla="*/ 0 h 456236"/>
              <a:gd name="connsiteX2" fmla="*/ 5058696 w 5058696"/>
              <a:gd name="connsiteY2" fmla="*/ 419847 h 456236"/>
              <a:gd name="connsiteX3" fmla="*/ 4127572 w 5058696"/>
              <a:gd name="connsiteY3" fmla="*/ 456236 h 456236"/>
              <a:gd name="connsiteX4" fmla="*/ 29497 w 5058696"/>
              <a:gd name="connsiteY4" fmla="*/ 446404 h 456236"/>
              <a:gd name="connsiteX5" fmla="*/ 0 w 5058696"/>
              <a:gd name="connsiteY5" fmla="*/ 0 h 456236"/>
              <a:gd name="connsiteX0" fmla="*/ 0 w 5058696"/>
              <a:gd name="connsiteY0" fmla="*/ 0 h 446404"/>
              <a:gd name="connsiteX1" fmla="*/ 4638849 w 5058696"/>
              <a:gd name="connsiteY1" fmla="*/ 0 h 446404"/>
              <a:gd name="connsiteX2" fmla="*/ 5058696 w 5058696"/>
              <a:gd name="connsiteY2" fmla="*/ 419847 h 446404"/>
              <a:gd name="connsiteX3" fmla="*/ 106179 w 5058696"/>
              <a:gd name="connsiteY3" fmla="*/ 397242 h 446404"/>
              <a:gd name="connsiteX4" fmla="*/ 29497 w 5058696"/>
              <a:gd name="connsiteY4" fmla="*/ 446404 h 446404"/>
              <a:gd name="connsiteX5" fmla="*/ 0 w 5058696"/>
              <a:gd name="connsiteY5" fmla="*/ 0 h 4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696" h="446404">
                <a:moveTo>
                  <a:pt x="0" y="0"/>
                </a:moveTo>
                <a:lnTo>
                  <a:pt x="4638849" y="0"/>
                </a:lnTo>
                <a:lnTo>
                  <a:pt x="5058696" y="419847"/>
                </a:lnTo>
                <a:lnTo>
                  <a:pt x="106179" y="397242"/>
                </a:lnTo>
                <a:lnTo>
                  <a:pt x="29497" y="446404"/>
                </a:lnTo>
                <a:lnTo>
                  <a:pt x="0" y="0"/>
                </a:lnTo>
                <a:close/>
              </a:path>
            </a:pathLst>
          </a:custGeom>
          <a:solidFill>
            <a:srgbClr val="B0C1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77EB09F-F4A0-E906-8899-82480B3C32D2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10049A-0F44-CA96-4D08-CB82065280AE}"/>
              </a:ext>
            </a:extLst>
          </p:cNvPr>
          <p:cNvSpPr txBox="1"/>
          <p:nvPr/>
        </p:nvSpPr>
        <p:spPr>
          <a:xfrm>
            <a:off x="3409091" y="1578682"/>
            <a:ext cx="749218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endParaRPr lang="en-US" sz="36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រំលឹកទ្រឹស្ដីដែលពាក់ព័ន្ធ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6C95BE3D-BD6E-5BB1-7478-05C42FDAF88E}"/>
              </a:ext>
            </a:extLst>
          </p:cNvPr>
          <p:cNvSpPr/>
          <p:nvPr/>
        </p:nvSpPr>
        <p:spPr>
          <a:xfrm>
            <a:off x="-31463" y="1151603"/>
            <a:ext cx="4109884" cy="5759246"/>
          </a:xfrm>
          <a:custGeom>
            <a:avLst/>
            <a:gdLst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2054942 w 4109884"/>
              <a:gd name="connsiteY3" fmla="*/ 11412794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117987 w 4109884"/>
              <a:gd name="connsiteY3" fmla="*/ 5739581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5759246"/>
              <a:gd name="connsiteX1" fmla="*/ 2054942 w 4109884"/>
              <a:gd name="connsiteY1" fmla="*/ 0 h 5759246"/>
              <a:gd name="connsiteX2" fmla="*/ 4109884 w 4109884"/>
              <a:gd name="connsiteY2" fmla="*/ 5706397 h 5759246"/>
              <a:gd name="connsiteX3" fmla="*/ 117987 w 4109884"/>
              <a:gd name="connsiteY3" fmla="*/ 5739581 h 5759246"/>
              <a:gd name="connsiteX4" fmla="*/ 49162 w 4109884"/>
              <a:gd name="connsiteY4" fmla="*/ 5759246 h 5759246"/>
              <a:gd name="connsiteX5" fmla="*/ 0 w 4109884"/>
              <a:gd name="connsiteY5" fmla="*/ 0 h 57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884" h="5759246">
                <a:moveTo>
                  <a:pt x="0" y="0"/>
                </a:moveTo>
                <a:lnTo>
                  <a:pt x="2054942" y="0"/>
                </a:lnTo>
                <a:lnTo>
                  <a:pt x="4109884" y="5706397"/>
                </a:lnTo>
                <a:lnTo>
                  <a:pt x="117987" y="5739581"/>
                </a:lnTo>
                <a:lnTo>
                  <a:pt x="49162" y="5759246"/>
                </a:lnTo>
                <a:lnTo>
                  <a:pt x="0" y="0"/>
                </a:lnTo>
                <a:close/>
              </a:path>
            </a:pathLst>
          </a:custGeom>
          <a:solidFill>
            <a:srgbClr val="045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68948EBD-3FE4-363A-44E1-3AC8D6122B35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528910DE-FD38-2A92-CC2A-15906CC59429}"/>
              </a:ext>
            </a:extLst>
          </p:cNvPr>
          <p:cNvSpPr/>
          <p:nvPr/>
        </p:nvSpPr>
        <p:spPr>
          <a:xfrm>
            <a:off x="0" y="5142271"/>
            <a:ext cx="2517058" cy="17157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24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2">
            <a:extLst>
              <a:ext uri="{FF2B5EF4-FFF2-40B4-BE49-F238E27FC236}">
                <a16:creationId xmlns:a16="http://schemas.microsoft.com/office/drawing/2014/main" id="{D58EE18B-4CFB-E8DA-31B9-065024C47814}"/>
              </a:ext>
            </a:extLst>
          </p:cNvPr>
          <p:cNvSpPr/>
          <p:nvPr/>
        </p:nvSpPr>
        <p:spPr>
          <a:xfrm>
            <a:off x="-31463" y="5279922"/>
            <a:ext cx="2458064" cy="16309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F2314A3D-7334-C5DF-68DF-05802F223744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8EAA385C-8D23-8E80-E341-7B085F433B45}"/>
              </a:ext>
            </a:extLst>
          </p:cNvPr>
          <p:cNvSpPr/>
          <p:nvPr/>
        </p:nvSpPr>
        <p:spPr>
          <a:xfrm>
            <a:off x="-31463" y="2290887"/>
            <a:ext cx="4200341" cy="14059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60 w 8000"/>
              <a:gd name="connsiteY0" fmla="*/ 10072 h 10072"/>
              <a:gd name="connsiteX1" fmla="*/ 0 w 8000"/>
              <a:gd name="connsiteY1" fmla="*/ 0 h 10072"/>
              <a:gd name="connsiteX2" fmla="*/ 8000 w 8000"/>
              <a:gd name="connsiteY2" fmla="*/ 0 h 10072"/>
              <a:gd name="connsiteX3" fmla="*/ 6000 w 8000"/>
              <a:gd name="connsiteY3" fmla="*/ 10000 h 10072"/>
              <a:gd name="connsiteX4" fmla="*/ 60 w 8000"/>
              <a:gd name="connsiteY4" fmla="*/ 10072 h 10072"/>
              <a:gd name="connsiteX0" fmla="*/ 75 w 10000"/>
              <a:gd name="connsiteY0" fmla="*/ 10288 h 10288"/>
              <a:gd name="connsiteX1" fmla="*/ 0 w 10000"/>
              <a:gd name="connsiteY1" fmla="*/ 0 h 10288"/>
              <a:gd name="connsiteX2" fmla="*/ 10000 w 10000"/>
              <a:gd name="connsiteY2" fmla="*/ 288 h 10288"/>
              <a:gd name="connsiteX3" fmla="*/ 7500 w 10000"/>
              <a:gd name="connsiteY3" fmla="*/ 10217 h 10288"/>
              <a:gd name="connsiteX4" fmla="*/ 75 w 10000"/>
              <a:gd name="connsiteY4" fmla="*/ 10288 h 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288">
                <a:moveTo>
                  <a:pt x="75" y="10288"/>
                </a:moveTo>
                <a:cubicBezTo>
                  <a:pt x="50" y="6955"/>
                  <a:pt x="25" y="3333"/>
                  <a:pt x="0" y="0"/>
                </a:cubicBezTo>
                <a:lnTo>
                  <a:pt x="10000" y="288"/>
                </a:lnTo>
                <a:lnTo>
                  <a:pt x="7500" y="10217"/>
                </a:lnTo>
                <a:lnTo>
                  <a:pt x="75" y="102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3BD2F-A9E6-4A42-2480-A0030A7D1E06}"/>
              </a:ext>
            </a:extLst>
          </p:cNvPr>
          <p:cNvSpPr txBox="1"/>
          <p:nvPr/>
        </p:nvSpPr>
        <p:spPr>
          <a:xfrm>
            <a:off x="1076269" y="2555451"/>
            <a:ext cx="1745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០២</a:t>
            </a:r>
            <a:endParaRPr lang="en-US" sz="4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B221EBF-BE6A-F3EA-B837-1D74BD4FE80A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529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B32A9-0440-2058-124D-2C934ECD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20EDFF0-615D-5F96-3146-1BF3DDB4A716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591C93-750B-0F59-228B-A51FD9A97F44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68B3F28-2590-7425-3014-83E03D5DE750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99EF315-558C-B40F-153A-D6D08F67FE57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1ECC3D7-AFAE-5E19-2A8B-0EE900180896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544C408-685B-3C89-7E80-2FAA60EC1B07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E721C19-D2F8-ADB0-09ED-998D39B71512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B4FD1EF3-1BCA-F28F-1D03-4BA89B796A74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6F2060F-405C-DC29-E870-A21CF6342F1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5D94E47-B6D9-366A-51C7-EE18085841E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6CD4E5D-D5F5-9767-FD03-FF0280B49BEF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C6070BD-8C3C-7CB5-A240-139AC79E86BD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BCC4B7-1EF2-7471-7707-5AF6EAB487D7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94CD0F0-AF05-8F35-C56E-54E46D5FEF8C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7CE5E-FA6F-5959-EF06-E305201B96A4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6A27A-1B1F-A3B3-D86C-368AEA8150D9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CA55C-0BCF-7384-EFF1-1A442D247787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67A65C-A1E7-32A4-4BA2-4B888AC47ECB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ទំព័រទី០៨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EF67EF-2F2D-99B1-23EE-15A419E58CD7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3483B1-9880-CDBA-2276-1B0940181DE0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239F30-F556-D8EC-9435-1AE672E44383}"/>
              </a:ext>
            </a:extLst>
          </p:cNvPr>
          <p:cNvSpPr txBox="1"/>
          <p:nvPr/>
        </p:nvSpPr>
        <p:spPr>
          <a:xfrm>
            <a:off x="688258" y="1234941"/>
            <a:ext cx="632504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២.១ រំលឹកអំពីមេរៀនដែលពាក់ព័ន្ធ និង ការស្រាវជ្រាវ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EF6C12-A7AA-CC96-3D24-490AC7328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272" y="1598149"/>
            <a:ext cx="3406470" cy="34064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E2951AF-1C07-A702-C0BF-BBB8ADF8DFE5}"/>
              </a:ext>
            </a:extLst>
          </p:cNvPr>
          <p:cNvSpPr txBox="1"/>
          <p:nvPr/>
        </p:nvSpPr>
        <p:spPr>
          <a:xfrm>
            <a:off x="918740" y="2166349"/>
            <a:ext cx="708768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ចំពោះ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SDLC life Cycle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គឺជាដំណើរការដែលមានរចនាសម្ព័ន្ធដែលត្រូវបានប្រើដើម្បីរចនា បង្កើត និងការសាកល្បងកម្មវិធីដែលមានគុណភាពល្អ។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SDLC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ឬវដ្តជីវិតនៃការអភិវឌ្ឍន៍កម្មវិធីគឺជាវិធីសាស្រ្តដែលកំណត់ដំណើរការទាំងមូលនៃការអភិវឌ្ឍន៍កម្មវិធីពីមួយជំហានទៅមួយជំហានដែលវាជាដំណើរការមួយមានលក្ខណះវិលជុំហើយគ្មានកំណត់ពេលវេលាច្បាស់លាស់ទេ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E48929-0DC0-71DD-4F87-6F8D1E1A9962}"/>
              </a:ext>
            </a:extLst>
          </p:cNvPr>
          <p:cNvSpPr txBox="1"/>
          <p:nvPr/>
        </p:nvSpPr>
        <p:spPr>
          <a:xfrm>
            <a:off x="885075" y="16824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២.១.១ ប្រព័ន្ធ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Software Development Life-Cycle</a:t>
            </a:r>
          </a:p>
        </p:txBody>
      </p:sp>
    </p:spTree>
    <p:extLst>
      <p:ext uri="{BB962C8B-B14F-4D97-AF65-F5344CB8AC3E}">
        <p14:creationId xmlns:p14="http://schemas.microsoft.com/office/powerpoint/2010/main" val="1504003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FF4C4-9F75-F6CB-8ED6-D0DEEF8DB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A587F4D-19F3-FC3D-5406-9B80FFF73606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48DA16-FFEF-09EE-1B3F-D769A3F3C1D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4FD73D-D1BB-6707-618A-735B798FCBC7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A7946A3-87E8-052B-150D-998AC709AEE7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FE95513-D7F7-E442-5568-8F04CCA1827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FFD4006-60DE-369D-2FE8-10E155AFD59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5316F3-0537-B65D-3610-52828494B2D4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BA95B51F-34E8-A7A3-3CE8-D4577881B00D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57024C2-3A2A-3E6E-45F3-9AEEA2FD76C8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6DDB94E-C2DB-EEF9-BE02-23EE07527F06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D20E6E2-9846-31A8-DB5B-B8E59424CDE4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EC69BD2-BD3B-F149-E66D-8548F049109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E86E625-72D1-6420-D2FB-62895E8456AA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F93563F-CFFF-169E-FE9A-2DF920DC3B4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5A3E0-C801-5836-540E-07E2DFDF9047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CD634-8396-EE67-AECF-9351200745D5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8E86A-43BF-EC00-0139-929F31B15FD6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D60FF8-295A-172A-1B51-8E41FACD5AF5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ទំព័រទី០៩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E562B8-9A3A-6B60-276E-E1FB2F0270D7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A05500-2326-4A2C-CB73-9BCE3755156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6353454-7A1C-60A0-6481-6F72B5C2DC7E}"/>
              </a:ext>
            </a:extLst>
          </p:cNvPr>
          <p:cNvSpPr txBox="1"/>
          <p:nvPr/>
        </p:nvSpPr>
        <p:spPr>
          <a:xfrm>
            <a:off x="567372" y="1144571"/>
            <a:ext cx="7111621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២.១ រំលឹកអំពីមេរៀនដែលពាក់ព័ន្ធ និង ការស្រាវជ្រាវ(តចប់)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9D4AF1-7254-6DDF-EF6F-26FEE62F5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423" y="1982615"/>
            <a:ext cx="3563312" cy="35633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5AE135-5201-E14A-308C-6E930F18D662}"/>
              </a:ext>
            </a:extLst>
          </p:cNvPr>
          <p:cNvSpPr txBox="1"/>
          <p:nvPr/>
        </p:nvSpPr>
        <p:spPr>
          <a:xfrm>
            <a:off x="1473489" y="2144372"/>
            <a:ext cx="6096000" cy="3530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ក.​ការកំណត់តម្រូវការ</a:t>
            </a:r>
            <a:r>
              <a:rPr lang="en-US" sz="2400" dirty="0"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​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(Requirement</a:t>
            </a:r>
            <a:r>
              <a:rPr lang="km-KH" dirty="0">
                <a:latin typeface="Times New Roman" panose="02020603050405020304" pitchFamily="18" charset="0"/>
                <a:ea typeface="Times New Roman" panose="02020603050405020304" pitchFamily="18" charset="0"/>
                <a:cs typeface="Kh Battambang" panose="02000500000000020004" pitchFamily="2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ខ.​ការធ្វើផែនការ​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គ.ការរចនា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ឃ.ការអនុវត្ដគម្រោង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ង.ការធ្វើតេស្ដសាកល្បង​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ច.ការដាក់ឲ្យប្រើប្រាស់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​ 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latin typeface="Kh Battambang" panose="02000500000000020004" pitchFamily="2" charset="0"/>
                <a:cs typeface="Kh Battambang" panose="02000500000000020004" pitchFamily="2" charset="0"/>
              </a:rPr>
              <a:t>ឆ.ការថែទាំ 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r>
              <a:rPr lang="km-KH" dirty="0">
                <a:latin typeface="Times New Roman" panose="02020603050405020304" pitchFamily="18" charset="0"/>
                <a:cs typeface="Kh Battambang" panose="02000500000000020004" pitchFamily="2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>
              <a:lnSpc>
                <a:spcPct val="115000"/>
              </a:lnSpc>
              <a:buNone/>
            </a:pP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CF139A-5D6E-01E7-5F8F-3C0D5BADF8D5}"/>
              </a:ext>
            </a:extLst>
          </p:cNvPr>
          <p:cNvSpPr txBox="1"/>
          <p:nvPr/>
        </p:nvSpPr>
        <p:spPr>
          <a:xfrm>
            <a:off x="1112423" y="16061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២.១.១ ប្រព័ន្ធ </a:t>
            </a:r>
            <a:r>
              <a:rPr lang="en-US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Software Development Life-Cycle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4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ADF6F-1AA5-3EBA-D26B-C763CF50A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55FC41-E37E-49FB-ECDB-9B511A77E434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3AD9B6-E5D8-07DC-02EF-F978EDDAA7FB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FB64372-06FE-796D-2859-E483D1EB38DC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7108678-4BEA-52DC-01CA-D4B633059DE1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FA88BAD-E93F-11B3-1EA2-18E3594A190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19F1875-B102-6EA3-2E18-F9B7DEC95E0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B23ECB2-DF21-A040-AF7E-26646800715F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8F4A731-C3A3-5F77-57D5-79D603CDCB2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F0C6F57-70F5-05C3-2D28-0A9799C388DC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794D831-6B65-9EE6-5273-F319C965EEEB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A16C13B-C40D-19D2-4E3E-330D5B77679C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639F8FD-6C1F-5129-716C-214A18E18468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868459-16EA-34BB-5E24-06EAA7DB6912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A02DE72-26FC-A3EB-5E81-F24BF0B23A2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76DAF-220E-2BFA-94A3-C2D7B41AF2A7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032FD9-1907-73E5-41CB-64E491033012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18D74B-BBFF-77D6-26F0-C93FC520E7C0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701161-BE29-7625-3887-610FB00A344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49FC79-CE68-B02C-660D-9187438578FA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A13B3F-2778-2635-C4DE-8DA29C0E6F3E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3DA5638-4451-1BCF-B29B-3E697C7B5B29}"/>
              </a:ext>
            </a:extLst>
          </p:cNvPr>
          <p:cNvSpPr txBox="1"/>
          <p:nvPr/>
        </p:nvSpPr>
        <p:spPr>
          <a:xfrm>
            <a:off x="471643" y="1146194"/>
            <a:ext cx="5712543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m-KH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២.២ </a:t>
            </a:r>
            <a:r>
              <a:rPr lang="km-KH" sz="1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កម្មវិធីដែលប្រើប្រាស់</a:t>
            </a:r>
            <a:r>
              <a:rPr lang="km-KH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ដើម្បីបង្កើតប្រព័ន្ធ</a:t>
            </a:r>
            <a:endParaRPr lang="km-KH" sz="1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pic>
        <p:nvPicPr>
          <p:cNvPr id="19" name="Picture 18" descr="IntelliJ Logo - LogoDix">
            <a:extLst>
              <a:ext uri="{FF2B5EF4-FFF2-40B4-BE49-F238E27FC236}">
                <a16:creationId xmlns:a16="http://schemas.microsoft.com/office/drawing/2014/main" id="{69D4D53C-55EA-625F-B54A-7D212AB919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72" t="3719" r="-4810" b="3684"/>
          <a:stretch>
            <a:fillRect/>
          </a:stretch>
        </p:blipFill>
        <p:spPr bwMode="auto">
          <a:xfrm>
            <a:off x="7197276" y="2103086"/>
            <a:ext cx="2067249" cy="1186853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GitHub Logo, symbol, meaning, history, PNG, brand">
            <a:extLst>
              <a:ext uri="{FF2B5EF4-FFF2-40B4-BE49-F238E27FC236}">
                <a16:creationId xmlns:a16="http://schemas.microsoft.com/office/drawing/2014/main" id="{D19A0FFD-DAD1-6916-E5D1-A8FBDD417F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41" t="-33961" r="-33987" b="-38667"/>
          <a:stretch>
            <a:fillRect/>
          </a:stretch>
        </p:blipFill>
        <p:spPr bwMode="auto">
          <a:xfrm>
            <a:off x="4420967" y="4030485"/>
            <a:ext cx="2067251" cy="1179059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A blue and white logo&#10;&#10;AI-generated content may be incorrect.">
            <a:extLst>
              <a:ext uri="{FF2B5EF4-FFF2-40B4-BE49-F238E27FC236}">
                <a16:creationId xmlns:a16="http://schemas.microsoft.com/office/drawing/2014/main" id="{599C377F-22C0-4F32-752D-B5775BA88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768" t="-24468" r="-62256" b="-28196"/>
          <a:stretch>
            <a:fillRect/>
          </a:stretch>
        </p:blipFill>
        <p:spPr bwMode="auto">
          <a:xfrm>
            <a:off x="1866302" y="2101445"/>
            <a:ext cx="2074634" cy="1188494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 descr="Visual Studio Code Download Free - e-commercepk.com">
            <a:extLst>
              <a:ext uri="{FF2B5EF4-FFF2-40B4-BE49-F238E27FC236}">
                <a16:creationId xmlns:a16="http://schemas.microsoft.com/office/drawing/2014/main" id="{2C861D90-ED89-C026-EA5C-0DB12768C1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038" t="-7470" r="-5961" b="-9656"/>
          <a:stretch>
            <a:fillRect/>
          </a:stretch>
        </p:blipFill>
        <p:spPr bwMode="auto">
          <a:xfrm>
            <a:off x="4446259" y="2097564"/>
            <a:ext cx="2019662" cy="1156085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6" name="Picture 25" descr="Termius Alt macOS BigSur - Social media &amp; Logos Icons">
            <a:extLst>
              <a:ext uri="{FF2B5EF4-FFF2-40B4-BE49-F238E27FC236}">
                <a16:creationId xmlns:a16="http://schemas.microsoft.com/office/drawing/2014/main" id="{966A1534-54E6-AE81-4CE7-78AB640A7AC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332" r="-32668"/>
          <a:stretch>
            <a:fillRect/>
          </a:stretch>
        </p:blipFill>
        <p:spPr bwMode="auto">
          <a:xfrm>
            <a:off x="7334865" y="3978794"/>
            <a:ext cx="2067660" cy="123075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90000"/>
              </a:scheme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 descr="Complete tutorial for POSTMAN API testing | With Examples - CRM Crate">
            <a:extLst>
              <a:ext uri="{FF2B5EF4-FFF2-40B4-BE49-F238E27FC236}">
                <a16:creationId xmlns:a16="http://schemas.microsoft.com/office/drawing/2014/main" id="{2DE04437-307E-B773-941C-1C65302CA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4260" y="4101913"/>
            <a:ext cx="1976676" cy="10328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27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A04B4-0435-AE58-186E-E189D22A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7F0959-B1BE-CA26-A5BD-1DF3E484535A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A60BBB-6C20-D225-7BD8-9AE6B924BB46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3D93C0D-B065-3B84-7DF2-733ED719951A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FD63E81-488A-F9B6-7A52-9BC0F62B68F9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E343D5-B8CE-B331-AAD2-388ED7A98D2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8DE2198-AA6E-EE54-6565-DC09C721533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EEEDA1B-CF9A-5E4E-0124-883F5AC922C8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4C1C353-25A7-715D-C600-5886D6E47C0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E108095-4BE4-F98D-0494-3E176B5BD194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2C10BCC-7DF5-EB6C-9659-4E5A899678BF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619DB4B-6B5F-4276-1033-1178D755C177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D1299A6-163E-A5BF-C100-B98AA26412F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B8A1339-398F-449D-94B8-5970176B546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5EBF010-3C3B-F197-6A9E-8B0D53786568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7F2F00-2D09-FA9A-C459-B99F1883D9E7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9DD66-AA8E-A553-35FF-AB3272E61CF2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1BDCA5-2400-755F-A835-B7ACAE4899EF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3D8FFE-91F0-DCCD-59E5-209AA6BA89EB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07E30B-518B-1445-2A60-2810669DA8A7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F1179E-8D43-35D4-9449-70F951716551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4118729-5A27-4451-01C7-37F82E07482A}"/>
              </a:ext>
            </a:extLst>
          </p:cNvPr>
          <p:cNvSpPr txBox="1"/>
          <p:nvPr/>
        </p:nvSpPr>
        <p:spPr>
          <a:xfrm>
            <a:off x="1060980" y="115405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២.៣ </a:t>
            </a:r>
            <a:r>
              <a:rPr lang="en-US" sz="1400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en-US" sz="2000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Front-End</a:t>
            </a:r>
            <a:endParaRPr lang="en-US" sz="2000" dirty="0"/>
          </a:p>
        </p:txBody>
      </p:sp>
      <p:pic>
        <p:nvPicPr>
          <p:cNvPr id="3" name="Picture 2" descr="A logo with a white and orange shield&#10;&#10;AI-generated content may be incorrect.">
            <a:extLst>
              <a:ext uri="{FF2B5EF4-FFF2-40B4-BE49-F238E27FC236}">
                <a16:creationId xmlns:a16="http://schemas.microsoft.com/office/drawing/2014/main" id="{4993D164-C021-A55A-84D0-B7CCFD8E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031" t="-19831" r="-77480" b="-14793"/>
          <a:stretch>
            <a:fillRect/>
          </a:stretch>
        </p:blipFill>
        <p:spPr bwMode="auto">
          <a:xfrm>
            <a:off x="4325256" y="2017975"/>
            <a:ext cx="2164533" cy="12452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Microsoft Unveils TypeScript 5.0 with Significant Performance Boosts ...">
            <a:extLst>
              <a:ext uri="{FF2B5EF4-FFF2-40B4-BE49-F238E27FC236}">
                <a16:creationId xmlns:a16="http://schemas.microsoft.com/office/drawing/2014/main" id="{DB126564-00E0-D0FE-D3A2-B1542D8775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4" r="-93" b="2"/>
          <a:stretch>
            <a:fillRect/>
          </a:stretch>
        </p:blipFill>
        <p:spPr bwMode="auto">
          <a:xfrm>
            <a:off x="1778162" y="3786914"/>
            <a:ext cx="2176130" cy="12297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JavaScript Logo, symbol, meaning, history, PNG, brand">
            <a:extLst>
              <a:ext uri="{FF2B5EF4-FFF2-40B4-BE49-F238E27FC236}">
                <a16:creationId xmlns:a16="http://schemas.microsoft.com/office/drawing/2014/main" id="{CCFDB530-2A2C-7A66-9D61-B4774CC094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79" t="-7363" r="-10274" b="-11628"/>
          <a:stretch>
            <a:fillRect/>
          </a:stretch>
        </p:blipFill>
        <p:spPr bwMode="auto">
          <a:xfrm>
            <a:off x="1778162" y="2017975"/>
            <a:ext cx="2176130" cy="12452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Picture 22" descr="Image result for CSS">
            <a:extLst>
              <a:ext uri="{FF2B5EF4-FFF2-40B4-BE49-F238E27FC236}">
                <a16:creationId xmlns:a16="http://schemas.microsoft.com/office/drawing/2014/main" id="{CF231CE8-998C-087E-1830-21B89FC8F2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268" t="-15315" r="-120407" b="-12049"/>
          <a:stretch>
            <a:fillRect/>
          </a:stretch>
        </p:blipFill>
        <p:spPr bwMode="auto">
          <a:xfrm>
            <a:off x="4313660" y="3776111"/>
            <a:ext cx="2176130" cy="12444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5" name="Picture 24" descr="Hello World in React.js - Custom Software, Infinite Possibilities.">
            <a:extLst>
              <a:ext uri="{FF2B5EF4-FFF2-40B4-BE49-F238E27FC236}">
                <a16:creationId xmlns:a16="http://schemas.microsoft.com/office/drawing/2014/main" id="{7F30C7ED-9117-1B7A-249F-AE7105E7D0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92" t="-12918" r="-8374" b="-7864"/>
          <a:stretch>
            <a:fillRect/>
          </a:stretch>
        </p:blipFill>
        <p:spPr bwMode="auto">
          <a:xfrm>
            <a:off x="6849158" y="3773266"/>
            <a:ext cx="2165059" cy="124448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6816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3F3E-D127-2356-E62A-22EAC38B4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4ACEB8A-FACD-9611-2EB2-E5F0D23EF8BD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F17EBB7-1368-6C06-5667-95692D49C0C7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2877F09-B7F5-434F-9653-5018665FA324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51E5BFE-5075-AA47-B6E2-3AD8B5B6672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E968BD7-F4DB-3316-7553-1F1EC7D74C5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51D7227-B8C8-84EF-79BB-75960916FC9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43D996B-88CE-CF0C-9BEE-53C1171AF3FF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6A8E142-6345-0C40-37F2-D6CBCF67737B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F54B190-43F7-864E-BA71-161C164F58A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7CE5E20-3287-34B7-73A8-DABBA73786A2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EBBD653-1C88-3AB4-6808-4943CA6DF616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6436AC4-D0C1-E069-35E6-0D8E39F59DFC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1C236F9-39AA-141E-F3FF-5A01B7335AC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A38B4CF5-1CAC-F027-8893-CCECFC3B5B9C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8C395D-884B-77FB-F935-BC2CBFBA4F20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1A0544-E4EC-BE7D-98E7-910B0D8D2A95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CF3C46-1748-4A32-3CF3-EA314A9945CC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A5A7A4-A0F3-E756-E94F-4370D90CD6EB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CD56BF-BB1C-D76E-D55F-2D0349CF6F15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6B6E996-B34E-78A6-887C-C0410B1B01EA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1E18B7-F3D8-204B-1E53-61C09A106A08}"/>
              </a:ext>
            </a:extLst>
          </p:cNvPr>
          <p:cNvSpPr txBox="1"/>
          <p:nvPr/>
        </p:nvSpPr>
        <p:spPr>
          <a:xfrm>
            <a:off x="699468" y="1144571"/>
            <a:ext cx="2993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២.៤ </a:t>
            </a:r>
            <a:r>
              <a:rPr lang="en-US" sz="1800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Back-End</a:t>
            </a:r>
            <a:endParaRPr lang="en-US" dirty="0"/>
          </a:p>
        </p:txBody>
      </p:sp>
      <p:pic>
        <p:nvPicPr>
          <p:cNvPr id="27" name="Picture 26" descr="Exploring Spring Boot :Beginners Level - NashTech Blog">
            <a:extLst>
              <a:ext uri="{FF2B5EF4-FFF2-40B4-BE49-F238E27FC236}">
                <a16:creationId xmlns:a16="http://schemas.microsoft.com/office/drawing/2014/main" id="{3EA6A18F-FA16-8EC3-984B-5835747CC0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106" t="-21026" r="-13502" b="-17399"/>
          <a:stretch>
            <a:fillRect/>
          </a:stretch>
        </p:blipFill>
        <p:spPr bwMode="auto">
          <a:xfrm>
            <a:off x="6694025" y="3808768"/>
            <a:ext cx="3984595" cy="22727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FDFD55-1A10-EF27-4488-F409A6B039C2}"/>
              </a:ext>
            </a:extLst>
          </p:cNvPr>
          <p:cNvSpPr txBox="1"/>
          <p:nvPr/>
        </p:nvSpPr>
        <p:spPr>
          <a:xfrm>
            <a:off x="782581" y="1560729"/>
            <a:ext cx="10626835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Java Spring Boot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គឺវាជា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open-source tool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ដែលធ្វើឱ្យវាកាន់តែងាយស្រួលប្រើក្របខ័ណ្ឌដែលមានមូលដ្ឋានលើ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Java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ដើម្បីបង្កើតសេវាមីក្រូ 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microservices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) និងកម្មវិធីគេហទំព័រ 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web apps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) ។ សម្រាប់និយមន័យណាមួយនៃ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Spring Boot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ត្រូវបានចាប់ផ្តើមជាមួយ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Java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ដែលជាភាសារដ៏ពេញនិយម និងប្រើប្រាស់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languages and computing platforms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សម្រាប់ការអភិវឌ្ឍន៍កម្មវិធី។ អ្នកអភិវឌ្ឍន៍(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Developers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)ទូទាំងពិភពលោកចាប់ផ្តើមដំណើរសរសេរកូដរបស់ពួកគេដើម្បីរៀន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Java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។ ដោយសារវាមានភាពបត់បែន និងងាយស្រួលប្រើ ហើយ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Java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ជាទីពេញចិត្តរបស់អ្នកសរសេរកម្មវិធីសម្រាប់បង្កើតកម្មវិធីជាច្រើន ដូចជា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social media, web, and gaming apps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អ្វីៗទៅកាន់ការប្រព័ន្ធផ្សព្វផ្សាយលើសង្គមអ៊ីធីណែត 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397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8212-72FF-A883-C4FB-A052DAE04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4BD31DF-B682-9314-5C71-9A7BC589EAF4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42947D-5D53-2C92-FD1F-589D820CA6C3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A330656-56EE-02BD-C5F2-463C3DF46BD3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FC5D7C3-1F0D-8B69-A7AD-8F1BF0042ECE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685F8FC-85F4-5187-AE27-4CEBD8437B7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EF3EF93-02CD-FB4E-D0AE-A3CA14C4763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F89294A-8C30-B5FC-9D1C-FDBE27ED4D4C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F0510A7-CA9E-8AC5-22DE-CF081B1ECDB9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984193B-7B81-56C3-7E7C-F7338A7EF6A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EBB2FC2-F436-7EFC-81C4-B3CDD5D5371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D4EB7FC-F3B9-27DD-D559-D23D1FB56FBA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1199C44-2B31-6C53-78C4-4A7F041EB6F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5F9A18-2C7E-05D4-937B-FDE7A159A970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BA3BDDB-CDDE-B0A2-A138-583F5F5A87B5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013E0F-006E-224F-8691-735F92390798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E8885-A644-330B-C601-4F73F143C385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93283-E28E-F151-2A3D-F420E7C2B795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CBBD4C-3388-42EF-4B92-1392CBDA5E86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 ១៣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C989F-688A-DF17-FAF0-E50E766F3052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40132C4-2D18-014D-1777-E5A26D7A5569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9F51A07-A425-7120-174B-A019CCED38A5}"/>
              </a:ext>
            </a:extLst>
          </p:cNvPr>
          <p:cNvSpPr txBox="1"/>
          <p:nvPr/>
        </p:nvSpPr>
        <p:spPr>
          <a:xfrm>
            <a:off x="970183" y="1248655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២. ៥</a:t>
            </a:r>
            <a:r>
              <a:rPr lang="en-US" sz="1800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en-US" sz="2000" dirty="0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Machin learning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FEDA69-718A-60D0-9EC0-FA85CC58B8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t="5263" r="5011" b="7158"/>
          <a:stretch>
            <a:fillRect/>
          </a:stretch>
        </p:blipFill>
        <p:spPr bwMode="auto">
          <a:xfrm>
            <a:off x="4742888" y="3199872"/>
            <a:ext cx="3189605" cy="183197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FA7E31-0A70-475C-E7B1-3D540E558A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140" t="-935" r="-43166" b="-2225"/>
          <a:stretch>
            <a:fillRect/>
          </a:stretch>
        </p:blipFill>
        <p:spPr bwMode="auto">
          <a:xfrm>
            <a:off x="8237033" y="3161915"/>
            <a:ext cx="3213735" cy="18268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60BB8B1-8C7B-90B0-CE1C-1C8B866255A8}"/>
              </a:ext>
            </a:extLst>
          </p:cNvPr>
          <p:cNvSpPr txBox="1"/>
          <p:nvPr/>
        </p:nvSpPr>
        <p:spPr>
          <a:xfrm>
            <a:off x="925972" y="1774707"/>
            <a:ext cx="1014340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Machin Learning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គឹជាបច្ចេកទេសនៅក្នុងការចាប់យកទន្និន័យ និង ការប្រើប្រាស់ទិន្នន័យពីការ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Train Algorithms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ដើម្បីធ្វើយ៉ាងឲ្យម៉ាស៊ីន ឬឧបករណ៍មួយបានស្គាលថារបស់នោះជាអ្វី ហើយបន្លែងទៅជាទិន្នន័យក្រោយពីការព្យាករណ៍នោះបានត្រឹមត្រូវ ដែលអាចឲ្យយើងយកទៅប្រើប្រាស់បាន។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00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DA0C-423A-335A-8BBF-2E1CAFC8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E680B6-57E0-DD5B-EEA6-052D122A6056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F105C4-5EB0-3999-1ED4-52E112A1B674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F5E6144-7E44-27AF-11D8-DAEBB70C216D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47DDCB7-D17E-1752-43A3-D77882369F39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67000E1-50F9-2A37-4729-5BE16AB87777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9EDA9E-6366-D011-AC6F-EB9C77E51A47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93BA61D-E29C-B4E2-26E5-5524C4B63B79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7ED4FDD-E8B6-4658-6579-7F8B9CBAC11F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9E9D0FD-1A9F-8961-5F0E-B5C33D42513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B1CB017-100D-208D-0280-A80D9CF47739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42CBF5E-00DD-3FBE-DC22-052A2EC60C9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40911D2-9232-B0BF-4DF5-2F850F9D44CD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B563228-E9E0-9BA2-0063-8E9AF67D3CE5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85BECD4-D5ED-A82C-925F-CE0C8D9ED7F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A8385-020E-4985-A6C7-B150EC348CC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114BAA-1B98-622E-37C7-DE25CBF302C2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154296-481F-C0BB-E57B-FCF6B0BC051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153356-B997-6753-0612-6D86E42B845D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E763F6-F5B2-B7F7-AE66-F3DC19A45DA8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F2A2EB-1018-790F-E91C-FEEE82D091EA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CC79332-3699-01B7-0F59-6677C6AFAA2F}"/>
              </a:ext>
            </a:extLst>
          </p:cNvPr>
          <p:cNvSpPr txBox="1"/>
          <p:nvPr/>
        </p:nvSpPr>
        <p:spPr>
          <a:xfrm>
            <a:off x="688258" y="1290923"/>
            <a:ext cx="6096000" cy="476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២.៦ ទ្រឹស្ដីទាក់ទងនិងប្រព័ន្ធ  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IOT 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B6A010-5BF3-FE88-12F9-A5CE8F31478A}"/>
              </a:ext>
            </a:extLst>
          </p:cNvPr>
          <p:cNvSpPr txBox="1"/>
          <p:nvPr/>
        </p:nvSpPr>
        <p:spPr>
          <a:xfrm>
            <a:off x="850489" y="1849702"/>
            <a:ext cx="1039761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20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IOT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មានពាក្យពេញហៅជា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Internet of Thing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វាពិព័ណនាអំពីបណ្ដាញដែលប្រើប្រាស់ឧបករណ៍ដែលមានទនាក់ទំនងជាមួយគ្នាទៅវិញទៅមកតាមរយៈការប្រើប្រាស់ប្រព័ន្ធអ៊ីនធឺណែត ជាមួយឧបករណ៍ចាប់សញ្ញា កម្មវិធី និងមានសមត្ថភាពតភ្ជចាប់ដែលអនុញ្ញាតិឲ្យពួកគេផ្លាស់ប្ដូទិន្និន័យតាមអ៊ីនធឺណែត។ឧបករណ៍ទាំងនោះដែលគេប្រើប្រាស់ប្រចាំថ្ងៃវាជាប្រភេទឧបករណ៍ដែលមាននៅក្នុងផ្ទះក្រុមហ៊ុននិងឧបករណ៍ដែលអាចបំពាក់បានរហូតដល់គ្រឿងម៉ាស៊ីនឧស្សាហ៍កម្មនិងធាតុផ្សំរចនាសម្ព័ន្ធផ្សេងៗ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766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0DBDE-2C6D-30CC-9659-4FE65686D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70767A-3C16-A094-F0D6-3BF82BE2726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6A3014-8810-C91A-BBB2-9D3EA4B937A0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6511F55-D3EA-5722-184C-C7913875AF14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9DE6607-D8E0-4C6A-3058-88541F914960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1A744BA-0D67-F2E5-7D03-A45DCB3F91CD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736FF1C-16B2-06F0-02B1-28CE59BDCA70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316B152-8B5A-AAF5-BC61-42C7D03C3E13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B94000A-D904-1A1E-A8E0-DFEED5EC3AFB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CC3B463-1F17-8CA4-03B1-414B9F3F68E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EA6BA69-5483-FA9A-6B27-F9452B52437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1FB2FB3-C911-8842-7BEA-D007CAAC282A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CD9E924-E5D6-92F2-74EB-8D3E4DFF7141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8E7E64-2747-3E74-0C13-00CF50390AE8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CA4EAC5-7077-31F2-13BD-87A3148170C9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AA777-6DD7-C846-D1CE-8B4E1D8828F3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3D689-D4E0-47CC-8BBF-8143EFA38211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2DCD71-D57E-AF00-93CA-65C0087D0679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4E1393-DA7D-3095-9628-5F399871AB34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F78C21-860F-B293-B3F4-C456D75A4FBB}"/>
              </a:ext>
            </a:extLst>
          </p:cNvPr>
          <p:cNvSpPr txBox="1"/>
          <p:nvPr/>
        </p:nvSpPr>
        <p:spPr>
          <a:xfrm>
            <a:off x="3239728" y="400661"/>
            <a:ext cx="571254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រំលឹកទ្រឹស្ដីដែលពាក់ព័ន្ធ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8732D7-A3DB-AD65-8952-AE57D7170C2C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5EDFCD86-7600-6B04-D84F-F3C3CA7B09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136" y="2465408"/>
            <a:ext cx="7552346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968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68500" algn="l"/>
              </a:tabLs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​ IP Camera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គឺជា​ប្រភេទ​កាមេរ៉ា​វីដេអូ​ឌីជីថល​ដែល​ទទួល​ទិន្នន័យ​គ្រប់គ្រង និង​បញ្ជូន​ទិន្នន័យ​រូបភាព​តាម​បណ្តាញ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IP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។ ពួកវាត្រូវបានគេប្រើជាទូទៅសម្រាប់ការឃ្លាំមើល ប៉ុន្តែមិនដូចម៉ាស៊ីនថតទូរទស្សន៍សៀគ្វីបិទជិត 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CCTV) analog closed-circuit television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។ កាមេរ៉ា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IP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ភាគច្រើនជា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webcam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ប៉ុន្តែពាក្យថា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IP camera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ឬ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netcam </a:t>
            </a:r>
            <a:r>
              <a:rPr kumimoji="0" lang="km-KH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ជាធម្មតាអនុវត្តចំពោះតែឧបករណ៍ដែលអាចចូលប្រើដោយផ្ទាល់តាមរយៈការតភ្ជាប់បណ្តាញអ៊ីនធឺណែត។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685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0" descr="IP CAMERA IPC-G42-IMOU Wi-Fi BULLET LITE - 4 Mpx 2.8 mm - Cameras - Delta">
            <a:extLst>
              <a:ext uri="{FF2B5EF4-FFF2-40B4-BE49-F238E27FC236}">
                <a16:creationId xmlns:a16="http://schemas.microsoft.com/office/drawing/2014/main" id="{C822D0C9-5235-C46B-0080-04119D555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81" y="2325050"/>
            <a:ext cx="2825750" cy="279082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2DE4FCA5-8CDB-6D1A-2B0E-A8EE5FDF1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878" y="1941917"/>
            <a:ext cx="29993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m-KH" altLang="en-US" dirty="0" bmk="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អ្វីទៅជា </a:t>
            </a:r>
            <a:r>
              <a:rPr lang="en-US" altLang="en-US" sz="2400" dirty="0" bmk="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IP Camera</a:t>
            </a:r>
            <a:r>
              <a:rPr lang="km-KH" altLang="en-US" dirty="0" bmk="_Toc208274125">
                <a:solidFill>
                  <a:srgbClr val="4472C4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 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7BA0B8-3E95-D730-91AF-EEE0BD5622F2}"/>
              </a:ext>
            </a:extLst>
          </p:cNvPr>
          <p:cNvSpPr txBox="1"/>
          <p:nvPr/>
        </p:nvSpPr>
        <p:spPr>
          <a:xfrm>
            <a:off x="585814" y="1409343"/>
            <a:ext cx="84963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68500" algn="l"/>
              </a:tabLst>
            </a:pPr>
            <a:r>
              <a:rPr kumimoji="0" lang="km-KH" altLang="en-US" sz="1800" b="0" i="0" u="none" strike="noStrike" cap="none" normalizeH="0" baseline="0" dirty="0" bmk="_Toc208274124">
                <a:ln>
                  <a:noFill/>
                </a:ln>
                <a:solidFill>
                  <a:srgbClr val="4472C4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២.៧ ទ្រឹស្ដី និងឧបករណ៍ដែលទាក់ទងនិងការធ្វើ </a:t>
            </a:r>
            <a:r>
              <a:rPr kumimoji="0" lang="en-US" altLang="en-US" sz="2400" b="0" i="0" u="none" strike="noStrike" cap="none" normalizeH="0" baseline="0" dirty="0" bmk="_Toc208274124">
                <a:ln>
                  <a:noFill/>
                </a:ln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Hardware</a:t>
            </a:r>
            <a:endParaRPr kumimoji="0" lang="en-US" altLang="en-US" sz="1100" b="0" i="0" u="none" strike="noStrike" cap="none" normalizeH="0" baseline="0" dirty="0" bmk="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968500" algn="l"/>
              </a:tabLst>
            </a:pPr>
            <a:r>
              <a:rPr kumimoji="0" lang="km-KH" altLang="en-US" sz="1800" b="0" i="0" u="none" strike="noStrike" cap="none" normalizeH="0" baseline="0" dirty="0" bmk="">
                <a:ln>
                  <a:noFill/>
                </a:ln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​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9074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 parked in a parking lot with a camera and trees&#10;&#10;AI-generated content may be incorrect.">
            <a:extLst>
              <a:ext uri="{FF2B5EF4-FFF2-40B4-BE49-F238E27FC236}">
                <a16:creationId xmlns:a16="http://schemas.microsoft.com/office/drawing/2014/main" id="{02743231-D368-B7AE-EF9B-7DF9D2AD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878" y="1453351"/>
            <a:ext cx="5375122" cy="4550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0E487-F893-5316-F69D-DDAD3CC6A1D1}"/>
              </a:ext>
            </a:extLst>
          </p:cNvPr>
          <p:cNvSpPr txBox="1"/>
          <p:nvPr/>
        </p:nvSpPr>
        <p:spPr>
          <a:xfrm>
            <a:off x="1357161" y="1276409"/>
            <a:ext cx="9202373" cy="3347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ជំពូកទី១ សេចក្ដីផ្ដើម</a:t>
            </a:r>
          </a:p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ជំពូកទី២ រំលឹកទ្រឹស្ដីដែលពាក់ព័ន្ធ</a:t>
            </a:r>
          </a:p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 ស្ថានភាពទូទៅនិងទីតាំងនៃការសិក្សា</a:t>
            </a:r>
          </a:p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 ៤ ​កាវិភាគ និងលទ្ធផលដែលទទួលបានពីការសិក្សា </a:t>
            </a:r>
            <a:endParaRPr lang="en-US" dirty="0">
              <a:solidFill>
                <a:srgbClr val="216CAF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 ៥ សេដ្ឋកិច្ច</a:t>
            </a:r>
          </a:p>
          <a:p>
            <a:pPr>
              <a:lnSpc>
                <a:spcPct val="200000"/>
              </a:lnSpc>
            </a:pPr>
            <a:r>
              <a:rPr lang="km-KH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ជំពូកទី៦ សេចក្ដីសន្និដ្ឋាន និងការផ្ដល់អនុសាសន៍</a:t>
            </a:r>
            <a:endParaRPr lang="en-US" dirty="0">
              <a:solidFill>
                <a:srgbClr val="216CAF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CEA6E-DDB5-B922-4650-342C56ECF7C4}"/>
              </a:ext>
            </a:extLst>
          </p:cNvPr>
          <p:cNvSpPr txBox="1"/>
          <p:nvPr/>
        </p:nvSpPr>
        <p:spPr>
          <a:xfrm>
            <a:off x="2214122" y="704006"/>
            <a:ext cx="20716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216CAF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មាតិកា</a:t>
            </a:r>
            <a:endParaRPr lang="en-US" sz="2000" dirty="0">
              <a:solidFill>
                <a:srgbClr val="216CAF"/>
              </a:solidFill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351CBF3-54B7-5ECA-32D3-01BE0BE8ACBC}"/>
              </a:ext>
            </a:extLst>
          </p:cNvPr>
          <p:cNvSpPr/>
          <p:nvPr/>
        </p:nvSpPr>
        <p:spPr>
          <a:xfrm>
            <a:off x="-1" y="3184266"/>
            <a:ext cx="1646963" cy="3674962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E7CBED8-C5EA-6E1A-9764-1EF957901F4A}"/>
              </a:ext>
            </a:extLst>
          </p:cNvPr>
          <p:cNvSpPr/>
          <p:nvPr/>
        </p:nvSpPr>
        <p:spPr>
          <a:xfrm rot="10800000">
            <a:off x="-51688" y="-2"/>
            <a:ext cx="1659322" cy="5833642"/>
          </a:xfrm>
          <a:custGeom>
            <a:avLst/>
            <a:gdLst>
              <a:gd name="connsiteX0" fmla="*/ 0 w 2071684"/>
              <a:gd name="connsiteY0" fmla="*/ 5400257 h 5400257"/>
              <a:gd name="connsiteX1" fmla="*/ 1035842 w 2071684"/>
              <a:gd name="connsiteY1" fmla="*/ 0 h 5400257"/>
              <a:gd name="connsiteX2" fmla="*/ 2071684 w 2071684"/>
              <a:gd name="connsiteY2" fmla="*/ 5400257 h 5400257"/>
              <a:gd name="connsiteX3" fmla="*/ 0 w 2071684"/>
              <a:gd name="connsiteY3" fmla="*/ 5400257 h 5400257"/>
              <a:gd name="connsiteX0" fmla="*/ 0 w 1249881"/>
              <a:gd name="connsiteY0" fmla="*/ 5400257 h 5411832"/>
              <a:gd name="connsiteX1" fmla="*/ 1035842 w 1249881"/>
              <a:gd name="connsiteY1" fmla="*/ 0 h 5411832"/>
              <a:gd name="connsiteX2" fmla="*/ 1249881 w 1249881"/>
              <a:gd name="connsiteY2" fmla="*/ 5411832 h 5411832"/>
              <a:gd name="connsiteX3" fmla="*/ 0 w 1249881"/>
              <a:gd name="connsiteY3" fmla="*/ 5400257 h 5411832"/>
              <a:gd name="connsiteX0" fmla="*/ 0 w 1249881"/>
              <a:gd name="connsiteY0" fmla="*/ 5400257 h 5400257"/>
              <a:gd name="connsiteX1" fmla="*/ 1035842 w 1249881"/>
              <a:gd name="connsiteY1" fmla="*/ 0 h 5400257"/>
              <a:gd name="connsiteX2" fmla="*/ 1249881 w 1249881"/>
              <a:gd name="connsiteY2" fmla="*/ 5388683 h 5400257"/>
              <a:gd name="connsiteX3" fmla="*/ 0 w 1249881"/>
              <a:gd name="connsiteY3" fmla="*/ 5400257 h 5400257"/>
              <a:gd name="connsiteX0" fmla="*/ 0 w 1249881"/>
              <a:gd name="connsiteY0" fmla="*/ 5400257 h 5400257"/>
              <a:gd name="connsiteX1" fmla="*/ 1035842 w 1249881"/>
              <a:gd name="connsiteY1" fmla="*/ 0 h 5400257"/>
              <a:gd name="connsiteX2" fmla="*/ 1249881 w 1249881"/>
              <a:gd name="connsiteY2" fmla="*/ 5388683 h 5400257"/>
              <a:gd name="connsiteX3" fmla="*/ 0 w 1249881"/>
              <a:gd name="connsiteY3" fmla="*/ 5400257 h 5400257"/>
              <a:gd name="connsiteX0" fmla="*/ 0 w 1249881"/>
              <a:gd name="connsiteY0" fmla="*/ 5400257 h 5400257"/>
              <a:gd name="connsiteX1" fmla="*/ 1035842 w 1249881"/>
              <a:gd name="connsiteY1" fmla="*/ 0 h 5400257"/>
              <a:gd name="connsiteX2" fmla="*/ 1249881 w 1249881"/>
              <a:gd name="connsiteY2" fmla="*/ 5388683 h 5400257"/>
              <a:gd name="connsiteX3" fmla="*/ 0 w 1249881"/>
              <a:gd name="connsiteY3" fmla="*/ 5400257 h 5400257"/>
              <a:gd name="connsiteX0" fmla="*/ 0 w 1251766"/>
              <a:gd name="connsiteY0" fmla="*/ 5400257 h 5400257"/>
              <a:gd name="connsiteX1" fmla="*/ 1035842 w 1251766"/>
              <a:gd name="connsiteY1" fmla="*/ 0 h 5400257"/>
              <a:gd name="connsiteX2" fmla="*/ 1249881 w 1251766"/>
              <a:gd name="connsiteY2" fmla="*/ 5388683 h 5400257"/>
              <a:gd name="connsiteX3" fmla="*/ 0 w 1251766"/>
              <a:gd name="connsiteY3" fmla="*/ 5400257 h 5400257"/>
              <a:gd name="connsiteX0" fmla="*/ 0 w 1265397"/>
              <a:gd name="connsiteY0" fmla="*/ 5330809 h 5330809"/>
              <a:gd name="connsiteX1" fmla="*/ 1209463 w 1265397"/>
              <a:gd name="connsiteY1" fmla="*/ 0 h 5330809"/>
              <a:gd name="connsiteX2" fmla="*/ 1249881 w 1265397"/>
              <a:gd name="connsiteY2" fmla="*/ 5319235 h 5330809"/>
              <a:gd name="connsiteX3" fmla="*/ 0 w 1265397"/>
              <a:gd name="connsiteY3" fmla="*/ 5330809 h 5330809"/>
              <a:gd name="connsiteX0" fmla="*/ 0 w 1283145"/>
              <a:gd name="connsiteY0" fmla="*/ 5330809 h 5330809"/>
              <a:gd name="connsiteX1" fmla="*/ 1244187 w 1283145"/>
              <a:gd name="connsiteY1" fmla="*/ 0 h 5330809"/>
              <a:gd name="connsiteX2" fmla="*/ 1249881 w 1283145"/>
              <a:gd name="connsiteY2" fmla="*/ 5319235 h 5330809"/>
              <a:gd name="connsiteX3" fmla="*/ 0 w 1283145"/>
              <a:gd name="connsiteY3" fmla="*/ 5330809 h 5330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145" h="5330809">
                <a:moveTo>
                  <a:pt x="0" y="5330809"/>
                </a:moveTo>
                <a:lnTo>
                  <a:pt x="1244187" y="0"/>
                </a:lnTo>
                <a:cubicBezTo>
                  <a:pt x="1315533" y="1796228"/>
                  <a:pt x="1271133" y="1867828"/>
                  <a:pt x="1249881" y="5319235"/>
                </a:cubicBezTo>
                <a:lnTo>
                  <a:pt x="0" y="5330809"/>
                </a:lnTo>
                <a:close/>
              </a:path>
            </a:pathLst>
          </a:custGeom>
          <a:solidFill>
            <a:srgbClr val="395E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ata 10">
            <a:extLst>
              <a:ext uri="{FF2B5EF4-FFF2-40B4-BE49-F238E27FC236}">
                <a16:creationId xmlns:a16="http://schemas.microsoft.com/office/drawing/2014/main" id="{632B9C8D-EDC6-D487-9216-43219F257738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8">
            <a:extLst>
              <a:ext uri="{FF2B5EF4-FFF2-40B4-BE49-F238E27FC236}">
                <a16:creationId xmlns:a16="http://schemas.microsoft.com/office/drawing/2014/main" id="{E83FDD4D-F926-5F04-5DCA-12B1CC228598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48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ACF0-74C5-C86D-B866-E70034F9F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E840C17-4797-B622-AC72-2915BE1CFD81}"/>
              </a:ext>
            </a:extLst>
          </p:cNvPr>
          <p:cNvSpPr/>
          <p:nvPr/>
        </p:nvSpPr>
        <p:spPr>
          <a:xfrm>
            <a:off x="-118476" y="6449564"/>
            <a:ext cx="5058696" cy="446404"/>
          </a:xfrm>
          <a:custGeom>
            <a:avLst/>
            <a:gdLst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839694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505398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505398"/>
              <a:gd name="connsiteX1" fmla="*/ 4638849 w 5058696"/>
              <a:gd name="connsiteY1" fmla="*/ 0 h 505398"/>
              <a:gd name="connsiteX2" fmla="*/ 5058696 w 5058696"/>
              <a:gd name="connsiteY2" fmla="*/ 419847 h 505398"/>
              <a:gd name="connsiteX3" fmla="*/ 4638849 w 5058696"/>
              <a:gd name="connsiteY3" fmla="*/ 505398 h 505398"/>
              <a:gd name="connsiteX4" fmla="*/ 29497 w 5058696"/>
              <a:gd name="connsiteY4" fmla="*/ 446404 h 505398"/>
              <a:gd name="connsiteX5" fmla="*/ 0 w 5058696"/>
              <a:gd name="connsiteY5" fmla="*/ 0 h 505398"/>
              <a:gd name="connsiteX0" fmla="*/ 0 w 5058696"/>
              <a:gd name="connsiteY0" fmla="*/ 0 h 466069"/>
              <a:gd name="connsiteX1" fmla="*/ 4638849 w 5058696"/>
              <a:gd name="connsiteY1" fmla="*/ 0 h 466069"/>
              <a:gd name="connsiteX2" fmla="*/ 5058696 w 5058696"/>
              <a:gd name="connsiteY2" fmla="*/ 419847 h 466069"/>
              <a:gd name="connsiteX3" fmla="*/ 4638849 w 5058696"/>
              <a:gd name="connsiteY3" fmla="*/ 466069 h 466069"/>
              <a:gd name="connsiteX4" fmla="*/ 29497 w 5058696"/>
              <a:gd name="connsiteY4" fmla="*/ 446404 h 466069"/>
              <a:gd name="connsiteX5" fmla="*/ 0 w 5058696"/>
              <a:gd name="connsiteY5" fmla="*/ 0 h 466069"/>
              <a:gd name="connsiteX0" fmla="*/ 0 w 5058696"/>
              <a:gd name="connsiteY0" fmla="*/ 0 h 456236"/>
              <a:gd name="connsiteX1" fmla="*/ 4638849 w 5058696"/>
              <a:gd name="connsiteY1" fmla="*/ 0 h 456236"/>
              <a:gd name="connsiteX2" fmla="*/ 5058696 w 5058696"/>
              <a:gd name="connsiteY2" fmla="*/ 419847 h 456236"/>
              <a:gd name="connsiteX3" fmla="*/ 4127572 w 5058696"/>
              <a:gd name="connsiteY3" fmla="*/ 456236 h 456236"/>
              <a:gd name="connsiteX4" fmla="*/ 29497 w 5058696"/>
              <a:gd name="connsiteY4" fmla="*/ 446404 h 456236"/>
              <a:gd name="connsiteX5" fmla="*/ 0 w 5058696"/>
              <a:gd name="connsiteY5" fmla="*/ 0 h 456236"/>
              <a:gd name="connsiteX0" fmla="*/ 0 w 5058696"/>
              <a:gd name="connsiteY0" fmla="*/ 0 h 446404"/>
              <a:gd name="connsiteX1" fmla="*/ 4638849 w 5058696"/>
              <a:gd name="connsiteY1" fmla="*/ 0 h 446404"/>
              <a:gd name="connsiteX2" fmla="*/ 5058696 w 5058696"/>
              <a:gd name="connsiteY2" fmla="*/ 419847 h 446404"/>
              <a:gd name="connsiteX3" fmla="*/ 106179 w 5058696"/>
              <a:gd name="connsiteY3" fmla="*/ 397242 h 446404"/>
              <a:gd name="connsiteX4" fmla="*/ 29497 w 5058696"/>
              <a:gd name="connsiteY4" fmla="*/ 446404 h 446404"/>
              <a:gd name="connsiteX5" fmla="*/ 0 w 5058696"/>
              <a:gd name="connsiteY5" fmla="*/ 0 h 4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696" h="446404">
                <a:moveTo>
                  <a:pt x="0" y="0"/>
                </a:moveTo>
                <a:lnTo>
                  <a:pt x="4638849" y="0"/>
                </a:lnTo>
                <a:lnTo>
                  <a:pt x="5058696" y="419847"/>
                </a:lnTo>
                <a:lnTo>
                  <a:pt x="106179" y="397242"/>
                </a:lnTo>
                <a:lnTo>
                  <a:pt x="29497" y="446404"/>
                </a:lnTo>
                <a:lnTo>
                  <a:pt x="0" y="0"/>
                </a:lnTo>
                <a:close/>
              </a:path>
            </a:pathLst>
          </a:custGeom>
          <a:solidFill>
            <a:srgbClr val="B0C1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BA42E7B5-BC59-4997-97CD-873F9F20B12C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FA5A63-D576-F175-BE28-7CC7E7C5FA8A}"/>
              </a:ext>
            </a:extLst>
          </p:cNvPr>
          <p:cNvSpPr txBox="1"/>
          <p:nvPr/>
        </p:nvSpPr>
        <p:spPr>
          <a:xfrm>
            <a:off x="2426601" y="637417"/>
            <a:ext cx="982046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 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ស្ថានភាពទូទៅនិង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ទីតាំងនៃការសិក្សា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2B467C7-EBF3-72AE-76DE-73D6A561576E}"/>
              </a:ext>
            </a:extLst>
          </p:cNvPr>
          <p:cNvSpPr/>
          <p:nvPr/>
        </p:nvSpPr>
        <p:spPr>
          <a:xfrm>
            <a:off x="-31463" y="1151603"/>
            <a:ext cx="4109884" cy="5759246"/>
          </a:xfrm>
          <a:custGeom>
            <a:avLst/>
            <a:gdLst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2054942 w 4109884"/>
              <a:gd name="connsiteY3" fmla="*/ 11412794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117987 w 4109884"/>
              <a:gd name="connsiteY3" fmla="*/ 5739581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5759246"/>
              <a:gd name="connsiteX1" fmla="*/ 2054942 w 4109884"/>
              <a:gd name="connsiteY1" fmla="*/ 0 h 5759246"/>
              <a:gd name="connsiteX2" fmla="*/ 4109884 w 4109884"/>
              <a:gd name="connsiteY2" fmla="*/ 5706397 h 5759246"/>
              <a:gd name="connsiteX3" fmla="*/ 117987 w 4109884"/>
              <a:gd name="connsiteY3" fmla="*/ 5739581 h 5759246"/>
              <a:gd name="connsiteX4" fmla="*/ 49162 w 4109884"/>
              <a:gd name="connsiteY4" fmla="*/ 5759246 h 5759246"/>
              <a:gd name="connsiteX5" fmla="*/ 0 w 4109884"/>
              <a:gd name="connsiteY5" fmla="*/ 0 h 57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884" h="5759246">
                <a:moveTo>
                  <a:pt x="0" y="0"/>
                </a:moveTo>
                <a:lnTo>
                  <a:pt x="2054942" y="0"/>
                </a:lnTo>
                <a:lnTo>
                  <a:pt x="4109884" y="5706397"/>
                </a:lnTo>
                <a:lnTo>
                  <a:pt x="117987" y="5739581"/>
                </a:lnTo>
                <a:lnTo>
                  <a:pt x="49162" y="5759246"/>
                </a:lnTo>
                <a:lnTo>
                  <a:pt x="0" y="0"/>
                </a:lnTo>
                <a:close/>
              </a:path>
            </a:pathLst>
          </a:custGeom>
          <a:solidFill>
            <a:srgbClr val="045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B6A6DA2-2CA3-F9F3-F878-3F307D01F1BA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6CC56AD6-4B46-F85E-6A9C-163954156B8E}"/>
              </a:ext>
            </a:extLst>
          </p:cNvPr>
          <p:cNvSpPr/>
          <p:nvPr/>
        </p:nvSpPr>
        <p:spPr>
          <a:xfrm>
            <a:off x="0" y="5142271"/>
            <a:ext cx="2517058" cy="17157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24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2">
            <a:extLst>
              <a:ext uri="{FF2B5EF4-FFF2-40B4-BE49-F238E27FC236}">
                <a16:creationId xmlns:a16="http://schemas.microsoft.com/office/drawing/2014/main" id="{B8EE8CA8-2D58-455A-4A58-561C3B386CB7}"/>
              </a:ext>
            </a:extLst>
          </p:cNvPr>
          <p:cNvSpPr/>
          <p:nvPr/>
        </p:nvSpPr>
        <p:spPr>
          <a:xfrm>
            <a:off x="-31463" y="5279922"/>
            <a:ext cx="2458064" cy="16309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5FB3166E-8F98-EABD-921C-F37E3DCF5F4B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1A67C329-7A51-D8B6-4E98-9938169020F6}"/>
              </a:ext>
            </a:extLst>
          </p:cNvPr>
          <p:cNvSpPr/>
          <p:nvPr/>
        </p:nvSpPr>
        <p:spPr>
          <a:xfrm>
            <a:off x="-31463" y="2290887"/>
            <a:ext cx="4200341" cy="14059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60 w 8000"/>
              <a:gd name="connsiteY0" fmla="*/ 10072 h 10072"/>
              <a:gd name="connsiteX1" fmla="*/ 0 w 8000"/>
              <a:gd name="connsiteY1" fmla="*/ 0 h 10072"/>
              <a:gd name="connsiteX2" fmla="*/ 8000 w 8000"/>
              <a:gd name="connsiteY2" fmla="*/ 0 h 10072"/>
              <a:gd name="connsiteX3" fmla="*/ 6000 w 8000"/>
              <a:gd name="connsiteY3" fmla="*/ 10000 h 10072"/>
              <a:gd name="connsiteX4" fmla="*/ 60 w 8000"/>
              <a:gd name="connsiteY4" fmla="*/ 10072 h 10072"/>
              <a:gd name="connsiteX0" fmla="*/ 75 w 10000"/>
              <a:gd name="connsiteY0" fmla="*/ 10288 h 10288"/>
              <a:gd name="connsiteX1" fmla="*/ 0 w 10000"/>
              <a:gd name="connsiteY1" fmla="*/ 0 h 10288"/>
              <a:gd name="connsiteX2" fmla="*/ 10000 w 10000"/>
              <a:gd name="connsiteY2" fmla="*/ 288 h 10288"/>
              <a:gd name="connsiteX3" fmla="*/ 7500 w 10000"/>
              <a:gd name="connsiteY3" fmla="*/ 10217 h 10288"/>
              <a:gd name="connsiteX4" fmla="*/ 75 w 10000"/>
              <a:gd name="connsiteY4" fmla="*/ 10288 h 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288">
                <a:moveTo>
                  <a:pt x="75" y="10288"/>
                </a:moveTo>
                <a:cubicBezTo>
                  <a:pt x="50" y="6955"/>
                  <a:pt x="25" y="3333"/>
                  <a:pt x="0" y="0"/>
                </a:cubicBezTo>
                <a:lnTo>
                  <a:pt x="10000" y="288"/>
                </a:lnTo>
                <a:lnTo>
                  <a:pt x="7500" y="10217"/>
                </a:lnTo>
                <a:lnTo>
                  <a:pt x="75" y="102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AB9481-DB15-AC9D-5B64-0B19A977BB84}"/>
              </a:ext>
            </a:extLst>
          </p:cNvPr>
          <p:cNvSpPr txBox="1"/>
          <p:nvPr/>
        </p:nvSpPr>
        <p:spPr>
          <a:xfrm>
            <a:off x="1076269" y="2555451"/>
            <a:ext cx="1745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០៣</a:t>
            </a:r>
            <a:endParaRPr lang="en-US" sz="4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50DE42-3A68-E74C-F640-B55340043266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1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4CABA-D398-FE64-FDC1-03A731805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70005BC-8ACA-CA63-D1E8-58DDE738DBB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2270FAD-47DC-262C-2DC7-11E159C8D49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08CAF88-2629-52A1-8DDE-AB58BE0A22CE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19AEB41-9CC5-DC51-371E-0AE2973C882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3599E78-0A59-A6AD-D235-AFDE2CDE0BFF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68B199C-2CBD-F979-6B9B-03A522E8C525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E1815B4-DBE9-50A5-D458-C22B33C93A6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344E153-332F-169B-97CA-D52E682669FF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A683946-27C4-A11D-311C-6073AC8A912D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986ADDF-AE45-5736-7586-6C365A598B4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0FAC404D-74A1-91E5-B91F-F5AEB23075C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1494BD2-2C08-5F1F-770F-D9A468D99BFE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B30F847-744B-42DF-34F8-21803571235C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4CFFFE1-BEC2-0F75-BCD0-4B3FD799E0E6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B1D6F-4B2D-9F81-2DB1-CA7A5A2BB305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85FA9-66E9-DA0E-57A1-AE47F8C81C1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B9D90-B25D-7F5A-E602-E0311406D12A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957BF9-54F4-E6D8-3121-0FBFFABB0FEF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ទំព័រទី១៦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0249A9-0223-9338-4D3F-BE0B8730A76F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1374506-2B01-22AA-70A2-EDD25E569475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8CA785-0B3F-7712-BBA6-B95148331A1A}"/>
              </a:ext>
            </a:extLst>
          </p:cNvPr>
          <p:cNvSpPr txBox="1"/>
          <p:nvPr/>
        </p:nvSpPr>
        <p:spPr>
          <a:xfrm>
            <a:off x="304800" y="1440396"/>
            <a:ext cx="1104913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៣.១ ស្ថានភាពទូទៅរបស់ ប្រព័ន្ធចំណតរថយន្ដរបស់វិទ្យាស្ថានជាតិ ពហុបច្ចេកទេសកម្ពុជា</a:t>
            </a:r>
          </a:p>
          <a:p>
            <a:pPr marL="0" marR="0">
              <a:lnSpc>
                <a:spcPct val="150000"/>
              </a:lnSpc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(</a:t>
            </a:r>
            <a:r>
              <a:rPr lang="en-US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NPIC Smart Parking System)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CBF8AD-CA78-BEE5-2F01-761549C00364}"/>
              </a:ext>
            </a:extLst>
          </p:cNvPr>
          <p:cNvSpPr txBox="1"/>
          <p:nvPr/>
        </p:nvSpPr>
        <p:spPr>
          <a:xfrm>
            <a:off x="609600" y="2243196"/>
            <a:ext cx="10835147" cy="25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ប្រព័ន្ធចំណតរថយន្ដរបស់ វិទ្យាស្ថានជាតិពហុបច្ចេកទេសកម្ពុជា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NPIC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Smart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Parking System)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បានផ្ដល់ភាពងាយស្រូលទៅដល់​ លោកគ្រូ-អ្នកគ្រូ សាស្រ្ដាចារ្យ ក៏ដូចជាភ្ញៀវដែលបានចូលមកចតរថយន្ដ នៅវិទ្យាស្ថានជាតិពហុបច្ចេកទេសកម្ពុជាដោយផ្ទាល់ ដើម្បីធានារាល់សុវត្ថិភាពនូវ ការចតចំណតរបស់រថយន្ដ និងកាត់បន្ថយការមានហានិភ័យនៅពេល រថយន្ដមានបញ្ហាផ្សេងៗ ។មិនតែប៉ុណ្ណោះ មានភាពងាយស្រួលនៅក្នងការដឹងអំពីព័ត៌មានរបស់រថយន្ដដែលបានចូលមកក្នុងវិទ្យាស្ថាន​ដោយគ្រាន់តែ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login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ចូលតាមគណនីរបស់ពួកគាត់រាងៗខ្លួន បន្ទាប់ពីបាន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Sign Up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ដោយ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Admin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តាមរយះ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Web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របស់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Admin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​ ដែលពួកយើងបានបង្កើតឡើង ។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609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600F2-8459-1736-2057-0952F47D3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52CA76C-4AB6-A859-EFAC-F1723585491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FCF53D-6B45-B4F9-2B2F-CE76BC0F0D2B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F8A27B3-1B80-BDE5-30BB-74D74F320B71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EB1E4C2-C0D1-6419-EC14-BDE2D4C7174D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57A1F25-411A-F581-03E4-22A87B61E34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0327C6B-70F8-EB80-7D8D-75BCC2AEA28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E926F11-0B20-4709-E16E-E66433D20ACD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DD93959-C4B8-E12A-D27A-34747500697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6A8F156-BAA0-54BA-CFB9-0DD12D1EC31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B772E30-E10B-9479-0464-5491CBFC816F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9B70E56-F90D-0351-7031-C2CA48351ECB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1C7C912-B8D3-09C0-5CA7-7990E64B9059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D6E7A6-E342-18BA-3715-922864AC1F6F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78E5533-20CA-C929-A5DA-2D457B8A2574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25633-142A-1AD5-4114-4FFD96BF582F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C9EF3-1202-F48A-4862-B3BA74C7C59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97F4B-1CD8-A22E-617C-8AB80E61B12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D1759E-8072-7028-F20A-D7B25D48508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ទំព័រទី១៧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571F90-E714-8E55-B4F3-AB21861B5A79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CB2594-00DB-3B29-497E-37EC67F0F9E1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B6C5DE-0C02-3129-55A9-EF6309AD4FF9}"/>
              </a:ext>
            </a:extLst>
          </p:cNvPr>
          <p:cNvSpPr txBox="1"/>
          <p:nvPr/>
        </p:nvSpPr>
        <p:spPr>
          <a:xfrm>
            <a:off x="688258" y="1156586"/>
            <a:ext cx="9350782" cy="475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៣.២ ផ្នែកសំខាន់ៗនែប្រព័ន្ធ</a:t>
            </a:r>
            <a:endParaRPr lang="en-US" sz="16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457200" marR="0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ខាងក្រោមនេះគឺជាចំណុចសំខាន់ៗនៃ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System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អាចគ្រប់គ្រងព័ត៌មានរបស់ចំណតបានយ៉ាងងាយស្រួល និងមានសុវត្ដិភាព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អាចដឹងពីប្រតិបត្ដការចេញចូលរបស់រថយន្ដ បានច្បាស់លាស់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ងាយស្រួលគ្រប់គ្រងចំណតនីមួយ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អាចធ្វើការ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print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រាល់របាយការណ៍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Interface Friendly 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ងាយស្រួលក្នុងការ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Update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អាចមើ់លនិងស្វែងរក ចំណត រថយន្ដ នៅតាមក្រុមហ៊ុននិងសាខា បានកាន់តែងាយស្រួលជាងមុន ប្រកដដោយប្រសិនភាព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អាចកាត់បន្ថយកម្លាំងពលកម្ម នៅកន្លែងចំណតឡាន ក៏ដូចជាការតក់សម្គាលដោយដៃជំនួសដោយការមកប្រើប្រាស់ប្រព័ន្ធ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IOT System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បង្កើតប្រព័ន្ធមួយដែលអាចចាប់យកស្លាកលេខឡានបានទៅជាទិន្នន័យ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09733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DE2-A6BE-6CF2-1E29-AB156116C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E06B35-EAA2-BA3B-1443-429C5F8083AD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00D523F-D24C-487C-9AE4-DCA4E3CB3A81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209A4917-3220-F69C-8A73-7B04E52C8FE6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2E5EE0F-621A-1C4C-ECC4-E228B2C4223E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A4821B7-3E5D-7D91-F7D7-C3746AF7535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E0EDC1-FD10-C33B-1A23-111C9674F4A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EFE7564-2BDB-B75A-AE6F-BD1E79255F7C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2B30003-6D29-8DC9-40E0-D0687EA151A5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5689F0D-AC0B-2AD5-F02A-9464CC0CBCB7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8309088-E4B8-743F-E739-B3F8CB1F36F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ABC0052-C07B-5AC0-4AB9-03CD21FFEB36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ABA05E4-AE7E-78CE-80DF-238230FF4AA0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504AEF6-1D43-B2E4-7901-F16E08B41DDE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01CD580-69C8-03F8-CB76-07214EABD2AA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C1C190-D152-7EFC-5C5D-3C256CD9356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BA5AB-FFBA-6B7B-AD9A-1BAE6D92614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9BFF7D-DEC6-B874-57A7-FD3F27999145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1D3DCA-B1EF-B5EC-C6BB-8D5E0E6E61ED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ទំព័រទី១៨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20815B-1B79-FA72-19AC-A7E9CCFA52BB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C445CC-8774-4D91-DEB2-1068D1EE113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324A819-3F6C-38AB-99BF-4B959695516B}"/>
              </a:ext>
            </a:extLst>
          </p:cNvPr>
          <p:cNvSpPr txBox="1"/>
          <p:nvPr/>
        </p:nvSpPr>
        <p:spPr>
          <a:xfrm>
            <a:off x="710697" y="1551563"/>
            <a:ext cx="1077060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ដើម្បីទទួលបានភាពជោគជ័យលើគម្រោងមួយនេះគឺពូកយើងបបានរៀបចំគម្រោងដោយយោងទៅតាមប្រព័ន្ធ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System develop Life Cycle</a:t>
            </a:r>
            <a:r>
              <a:rPr lang="en-US" sz="1600" dirty="0">
                <a:solidFill>
                  <a:srgbClr val="000000"/>
                </a:solidFill>
                <a:effectLst/>
                <a:latin typeface="Khmer OS Muol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បានបែងចែកជា៦ ជំហាន៖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ជំហ៊ានទី១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ក្រុមរបស់យើងខ្ញុំបានពិភាក្សាគ្នាដើម្បីបង្កើតកម្មវិធីគ្រប់គ្រងព័ត៌មានរបស់គ្រូនេះឡើង រួចធ្វើ ការប្រមូលនូវទិន្នន័យទាំងអស់របស់គ្រូដើម្បីយកមកធ្វើការស្រាវជ្រាវបន្ថែម បន្ទាប់ពីទទួលបានទិន្នន័យ ហើយយកតម្រូវការជាក់លាក់ពីជំហ៊ានទី១ មកសិក្សាហើយរៀបចំរចនាប្រព័ន្ធ។ ព័ត៌មានដែលបាន សម្រេចពីការវិភាគ យើងអាចយកមកបកស្រាយជា លំហូរទិន្នន័យតានរយៈ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Physical &amp; Logical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ដោយប្រើ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 Case, Data Flow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ER-diagram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ក្នុងការកំណត់ពី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Input, Output, Process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store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​ដើម្បីងាយស្រួលយល់ពីដំណើរការក្នុងប្រព័ន្ធទាំងមូល។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ជំហ៊ានទី២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នៅពេលដែលឆ្លងកាត់ពីរដំណាក់កាលខាងលើហើយគឺត្រូវចូលដល់ដំណាក់ការនៃការ បង្កើតប្រព័ន្ធដោយធ្វើការសរសេរកូដដែលជ្រើសរើស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HTML, CSS, JavaScript, Bootstrap, Type Script, React JS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សម្រាប់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Front-end web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ដើម្បីធ្វើជា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Graphic User Interface (GUI)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ចំណែកឯ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Back End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គឺពូកយើង បានជ្រើសរើសយក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Spring Boot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JSON API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FC9531-1C8F-6AB6-6C80-478CA48F59D6}"/>
              </a:ext>
            </a:extLst>
          </p:cNvPr>
          <p:cNvSpPr txBox="1"/>
          <p:nvPr/>
        </p:nvSpPr>
        <p:spPr>
          <a:xfrm>
            <a:off x="1021626" y="1091364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៣.៣ ពិណ័នាទូទៅអំពីគម្រង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205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BAAE-3F72-B6F9-E843-5269D7F1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31F5AD-6771-FB02-8F52-AD495D683B3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3DF3F8-AB47-13EE-EE92-38843BAC598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00B2D1F-A4F1-3458-E59A-71391000A1B7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4CD3B9E-5010-7D5C-2D34-9613E7C59B27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8D18E7B-F84B-3EE1-5F5A-DA34F5A0389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2D4F259-3EA6-D7F1-0E3F-F77F3A140F78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1B75537-D4AB-3E50-04B0-88E0CB3B542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D242B59-CE9A-EBF1-2000-387385F8C56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4103832-FBEA-1804-7D00-86DEC33AD1B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2782EDD-6807-9689-1AD3-4CCDC1B8CF7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9704FF9-6CEC-9E69-E1AC-DE629A48397C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724ECDA-8E25-728E-0A90-EF2544F121C9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1BDA9B-D75F-442F-7101-D529F63BC5B8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A20FBC5-3710-4F4C-ED40-C7597136C8B1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E41E5-F69E-CAB2-C377-5086C56A730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8FF27-2F01-19B9-E3DA-4EC08AF01C24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401B0D-458C-86CE-D51E-5C034D040D20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54410E-7634-EB21-E052-3B6B21DBA5D1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ទំព័រទី១៩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07B541-021C-ED92-0473-D96E8A8B4692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5EC724-189A-281E-8595-25B0DC067C58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FD73130-673C-49FF-193B-A73347BCFCC3}"/>
              </a:ext>
            </a:extLst>
          </p:cNvPr>
          <p:cNvSpPr txBox="1"/>
          <p:nvPr/>
        </p:nvSpPr>
        <p:spPr>
          <a:xfrm>
            <a:off x="1205214" y="1844282"/>
            <a:ext cx="9708438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ជំហ៊ានទី៣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: </a:t>
            </a: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ពេលបង្កើតបានគម្រោងរួចនោះយើងនឹងធ្វើការបង្ហាញទៅ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ដើម្បីធ្វើការតេស្តដើម្បី ទទួលបាន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Feedback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យកមក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Implement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បន្ថែម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ជំហ៊ានទី ៤ </a:t>
            </a: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: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យក​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Feedback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ដែលទទួលបានមក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Analysis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ដើម្បីធ្វើឲ្យ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Functionality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របស់កម្មវិធី កាន់តែ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Flexibility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និងមានភាពប្រសើជាងមុន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ជំហានទី៥ </a:t>
            </a:r>
            <a:r>
              <a:rPr lang="en-US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: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ពេលដែលធ្វើការបន្ថែមនូវអ្វីដែល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គាត់ចង់បានរួចហើយគឺដល់ជំហ៊ាននៃការ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test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ម្តង ទៀតដើម្បីស្វែងរកកំហុសបន្ថែមបើសិនជាមាននោះយើងនឹងធ្វើការ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Update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បន្តទៀតតែប្រសិនបើមិន មាននូវបញ្ជាអ្វីទេគឺយើងធ្វើការ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Deployment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m-KH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ជំហានទី៦ </a:t>
            </a:r>
            <a:r>
              <a:rPr lang="en-US" sz="16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: 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ក្នុងជំហ៊ាននេះគឺជាជំហ៊ានដែលត្រូវដាក់ឲ្យ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 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ប្រើប្រាស់ ប៉ុន្តែវាស្ថិតនៅជា 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Beta Version 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 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អាចផ្តល់ជាមតិកែតម្រូវបន្តទៀតបាន។ </a:t>
            </a:r>
            <a:endParaRPr 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22467-CEE2-5380-5A57-8E132791386F}"/>
              </a:ext>
            </a:extLst>
          </p:cNvPr>
          <p:cNvSpPr txBox="1"/>
          <p:nvPr/>
        </p:nvSpPr>
        <p:spPr>
          <a:xfrm>
            <a:off x="1112423" y="1286648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៣.៣ ពិណ័នាទូទៅអំពីគម្រង 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(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ត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)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834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2AAF-5108-F312-0234-4F694FB79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0B2CF1-E652-53BD-67BC-D229521C24DA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706C75-63BA-09A1-8307-BBAFBF03D53B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5E5119-8832-A880-AF62-4FA38F1F2FF3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C400236-C82B-FB10-51BD-141E944C17F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C0E0404-50CA-6B5D-C0C0-3871B284BFA8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C29C093-4F27-B37E-66F9-98498ED5E15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30752F5-DD2D-EDB9-CC48-D3440EF4C86E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81D2D54-7BBD-B37D-ADCA-7CAB28CCADF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27CB56A-38DE-1EDF-F8DD-082E78CE8CF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2886484-67AE-E484-06AF-F2C8CB7C4AA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D87B74E-1B81-1A57-011C-5811D1CCE347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3AF6FC4-0EDD-93EC-9F47-327A38BC4B5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A5B5D4-1E61-15AA-E61C-7DB952A3121E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05AB819-9993-0D0A-C0D1-75C7E069CF05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09D4C-E666-52AF-983F-93A4810622B8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78308-4C55-D33A-72EB-76BB700D436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819AD6-07D3-5D44-904A-55A80300DD04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CEA541-413A-FCAB-0A18-C12A7B2F89AF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ABBE02-7BA1-DDC6-D363-AF4F14610828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D74F9-A4F4-6657-8151-FAB6465F02C6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0F8CBE-215F-5EE2-0A21-1D9C3DF24111}"/>
              </a:ext>
            </a:extLst>
          </p:cNvPr>
          <p:cNvSpPr txBox="1"/>
          <p:nvPr/>
        </p:nvSpPr>
        <p:spPr>
          <a:xfrm>
            <a:off x="506998" y="1198918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៣.៤ ផែនការពេលវេលា និងការបែងចែកការងារ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3" name="Picture 22" descr="A blue and white grid with black text&#10;&#10;AI-generated content may be incorrect.">
            <a:extLst>
              <a:ext uri="{FF2B5EF4-FFF2-40B4-BE49-F238E27FC236}">
                <a16:creationId xmlns:a16="http://schemas.microsoft.com/office/drawing/2014/main" id="{733842D8-88E6-FB02-6A74-D03B8F28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09" y="2775073"/>
            <a:ext cx="8587502" cy="34827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8E77BF-9CD2-FD1E-123B-90309525BB93}"/>
              </a:ext>
            </a:extLst>
          </p:cNvPr>
          <p:cNvSpPr txBox="1"/>
          <p:nvPr/>
        </p:nvSpPr>
        <p:spPr>
          <a:xfrm>
            <a:off x="506998" y="1724674"/>
            <a:ext cx="1121335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យើងបានចំណាយវេលាទៅការសិក្សាទីតាំង បានធ្វើការប្រមូលរាល់ឯសារដែលពាក់ព័ន្ធសម្រាប់ការសិក្សាពីគម្រង ការអនុវត្ដគម្រោង បានធ្វើការពិសោធន៍ តេស្ដសាកល្បង​នៅពេលដែលចេញជាលទ្ធផល ហើយក្រុមរបស់យើងបានចងក្រងជាឯសារដែលដែលបានព័ន្វហើយពួកយើងបានប្រើរយះពេលចាប់ពីខែមេសា រហូតដល់វិច្ឆការ។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9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E1961-298F-6E6B-3323-EDB7E84D2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3194EA4-B819-18F9-E443-1D09F5C8A5B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A2FFC9-AC63-DDBF-DEBB-0DAA14AD2407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ED709DE-7CD4-5E29-6ACB-D563E581EEC6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D27096-268C-EE4E-F524-7340F1377A9D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26B9BBE-A481-A6CC-2A70-E29094631A8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A77000A-262A-EB2E-32B7-1D36CA64B1E3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40F8AEC-4EE4-516C-B66A-31CC24F106C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6E5EB80-F518-D226-944B-360A9227A756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3A974D6-102C-098B-D45F-0A82A760E309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92953DE-A206-FFA7-AB5B-940FCF41DC26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B7DA987-4600-6FF6-7050-5B32E06FA01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A815552-3C5E-42F6-D6C3-3ABB48947AA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3D56E30-1900-33BE-49EE-51DE7936C3B9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4B8BA70-0ED0-39E8-B554-6C78DFF1A531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588FA0-A48D-15E2-DE25-0DD01F91A1D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7AD12-9571-086E-52CA-F5DC2F9CF90E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20236-5A9B-5C2A-1EF5-639ACD000A34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DAC817-EBE6-57F2-1441-AAE22343E86E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A53E21-730A-824A-A120-4B730B3FBC2F}"/>
              </a:ext>
            </a:extLst>
          </p:cNvPr>
          <p:cNvSpPr txBox="1"/>
          <p:nvPr/>
        </p:nvSpPr>
        <p:spPr>
          <a:xfrm>
            <a:off x="2719253" y="610049"/>
            <a:ext cx="66078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ជំពូកទី៣</a:t>
            </a:r>
            <a:r>
              <a:rPr lang="en-US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20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ស្ថានភាពភាពទូទៅនិងទីតាំងនៃការសិក្សា</a:t>
            </a:r>
            <a:endParaRPr lang="en-US" sz="20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D308F75-1F10-D704-267C-F21405CAEB1B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ECF3498-AA71-16A2-DDF7-FF9BC7846B6A}"/>
              </a:ext>
            </a:extLst>
          </p:cNvPr>
          <p:cNvSpPr txBox="1"/>
          <p:nvPr/>
        </p:nvSpPr>
        <p:spPr>
          <a:xfrm>
            <a:off x="598025" y="1272209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៣.៥ ទីតាំងដែលត្រូវបានស្រាវជ្រាវ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E693E0-33A5-4161-E3D0-31118E1B2B08}"/>
              </a:ext>
            </a:extLst>
          </p:cNvPr>
          <p:cNvSpPr txBox="1"/>
          <p:nvPr/>
        </p:nvSpPr>
        <p:spPr>
          <a:xfrm>
            <a:off x="471643" y="1775496"/>
            <a:ext cx="1091411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នៅក្នុងការសិក្សាក្រុមរបស់ យើងបានជ្រើសរើសយកវិទ្យាស្ថានជាតិពហុបច្ចេកទេសកម្ពុជា ដែលមានទីតាង ស្ថិតនៅ ផ្លូវកប់ស្រូវ ភូមិព្រៃពពេល សង្កាត់សំរោងក្រោម ខណ្ឌពោធ៍សែនជ័យ រាជធានី ភ្នំពេញ ប្រទេស ព្រះរាជាណាចក្រកម្ពជា។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pic>
        <p:nvPicPr>
          <p:cNvPr id="25" name="Picture 24" descr="A screenshot of a map&#10;&#10;AI-generated content may be incorrect.">
            <a:extLst>
              <a:ext uri="{FF2B5EF4-FFF2-40B4-BE49-F238E27FC236}">
                <a16:creationId xmlns:a16="http://schemas.microsoft.com/office/drawing/2014/main" id="{2E7412E8-1716-5FC7-0E17-AD7218091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090" y="2603833"/>
            <a:ext cx="7238664" cy="3623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460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9B739-B116-A9A1-824B-293A5E994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86E0DD89-3B3C-3A13-D01D-E5CA699F4D2C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5E9B73-C818-D04D-CEF6-9D55E34DA89C}"/>
              </a:ext>
            </a:extLst>
          </p:cNvPr>
          <p:cNvSpPr txBox="1"/>
          <p:nvPr/>
        </p:nvSpPr>
        <p:spPr>
          <a:xfrm>
            <a:off x="3929225" y="916541"/>
            <a:ext cx="749218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 ៤ ​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sz="36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90CBDD48-F0C9-FE70-92EF-BF49ECAC8A17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0E927D5F-2632-13C0-A0C3-D915540BB430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B5C4AA-6228-0430-C134-70EE34D5DB79}"/>
              </a:ext>
            </a:extLst>
          </p:cNvPr>
          <p:cNvGrpSpPr/>
          <p:nvPr/>
        </p:nvGrpSpPr>
        <p:grpSpPr>
          <a:xfrm>
            <a:off x="-118476" y="1151603"/>
            <a:ext cx="5058696" cy="5759246"/>
            <a:chOff x="-118476" y="1151603"/>
            <a:chExt cx="5058696" cy="5759246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8E2AB7F3-F07B-2983-FDCD-B73BE2281360}"/>
                </a:ext>
              </a:extLst>
            </p:cNvPr>
            <p:cNvSpPr/>
            <p:nvPr/>
          </p:nvSpPr>
          <p:spPr>
            <a:xfrm>
              <a:off x="-118476" y="6449564"/>
              <a:ext cx="5058696" cy="446404"/>
            </a:xfrm>
            <a:custGeom>
              <a:avLst/>
              <a:gdLst>
                <a:gd name="connsiteX0" fmla="*/ 0 w 5058696"/>
                <a:gd name="connsiteY0" fmla="*/ 0 h 839694"/>
                <a:gd name="connsiteX1" fmla="*/ 4638849 w 5058696"/>
                <a:gd name="connsiteY1" fmla="*/ 0 h 839694"/>
                <a:gd name="connsiteX2" fmla="*/ 5058696 w 5058696"/>
                <a:gd name="connsiteY2" fmla="*/ 419847 h 839694"/>
                <a:gd name="connsiteX3" fmla="*/ 4638849 w 5058696"/>
                <a:gd name="connsiteY3" fmla="*/ 839694 h 839694"/>
                <a:gd name="connsiteX4" fmla="*/ 0 w 5058696"/>
                <a:gd name="connsiteY4" fmla="*/ 839694 h 839694"/>
                <a:gd name="connsiteX5" fmla="*/ 0 w 5058696"/>
                <a:gd name="connsiteY5" fmla="*/ 0 h 839694"/>
                <a:gd name="connsiteX0" fmla="*/ 0 w 5058696"/>
                <a:gd name="connsiteY0" fmla="*/ 0 h 839694"/>
                <a:gd name="connsiteX1" fmla="*/ 4638849 w 5058696"/>
                <a:gd name="connsiteY1" fmla="*/ 0 h 839694"/>
                <a:gd name="connsiteX2" fmla="*/ 5058696 w 5058696"/>
                <a:gd name="connsiteY2" fmla="*/ 419847 h 839694"/>
                <a:gd name="connsiteX3" fmla="*/ 4638849 w 5058696"/>
                <a:gd name="connsiteY3" fmla="*/ 505398 h 839694"/>
                <a:gd name="connsiteX4" fmla="*/ 0 w 5058696"/>
                <a:gd name="connsiteY4" fmla="*/ 839694 h 839694"/>
                <a:gd name="connsiteX5" fmla="*/ 0 w 5058696"/>
                <a:gd name="connsiteY5" fmla="*/ 0 h 839694"/>
                <a:gd name="connsiteX0" fmla="*/ 0 w 5058696"/>
                <a:gd name="connsiteY0" fmla="*/ 0 h 505398"/>
                <a:gd name="connsiteX1" fmla="*/ 4638849 w 5058696"/>
                <a:gd name="connsiteY1" fmla="*/ 0 h 505398"/>
                <a:gd name="connsiteX2" fmla="*/ 5058696 w 5058696"/>
                <a:gd name="connsiteY2" fmla="*/ 419847 h 505398"/>
                <a:gd name="connsiteX3" fmla="*/ 4638849 w 5058696"/>
                <a:gd name="connsiteY3" fmla="*/ 505398 h 505398"/>
                <a:gd name="connsiteX4" fmla="*/ 29497 w 5058696"/>
                <a:gd name="connsiteY4" fmla="*/ 446404 h 505398"/>
                <a:gd name="connsiteX5" fmla="*/ 0 w 5058696"/>
                <a:gd name="connsiteY5" fmla="*/ 0 h 505398"/>
                <a:gd name="connsiteX0" fmla="*/ 0 w 5058696"/>
                <a:gd name="connsiteY0" fmla="*/ 0 h 466069"/>
                <a:gd name="connsiteX1" fmla="*/ 4638849 w 5058696"/>
                <a:gd name="connsiteY1" fmla="*/ 0 h 466069"/>
                <a:gd name="connsiteX2" fmla="*/ 5058696 w 5058696"/>
                <a:gd name="connsiteY2" fmla="*/ 419847 h 466069"/>
                <a:gd name="connsiteX3" fmla="*/ 4638849 w 5058696"/>
                <a:gd name="connsiteY3" fmla="*/ 466069 h 466069"/>
                <a:gd name="connsiteX4" fmla="*/ 29497 w 5058696"/>
                <a:gd name="connsiteY4" fmla="*/ 446404 h 466069"/>
                <a:gd name="connsiteX5" fmla="*/ 0 w 5058696"/>
                <a:gd name="connsiteY5" fmla="*/ 0 h 466069"/>
                <a:gd name="connsiteX0" fmla="*/ 0 w 5058696"/>
                <a:gd name="connsiteY0" fmla="*/ 0 h 456236"/>
                <a:gd name="connsiteX1" fmla="*/ 4638849 w 5058696"/>
                <a:gd name="connsiteY1" fmla="*/ 0 h 456236"/>
                <a:gd name="connsiteX2" fmla="*/ 5058696 w 5058696"/>
                <a:gd name="connsiteY2" fmla="*/ 419847 h 456236"/>
                <a:gd name="connsiteX3" fmla="*/ 4127572 w 5058696"/>
                <a:gd name="connsiteY3" fmla="*/ 456236 h 456236"/>
                <a:gd name="connsiteX4" fmla="*/ 29497 w 5058696"/>
                <a:gd name="connsiteY4" fmla="*/ 446404 h 456236"/>
                <a:gd name="connsiteX5" fmla="*/ 0 w 5058696"/>
                <a:gd name="connsiteY5" fmla="*/ 0 h 456236"/>
                <a:gd name="connsiteX0" fmla="*/ 0 w 5058696"/>
                <a:gd name="connsiteY0" fmla="*/ 0 h 446404"/>
                <a:gd name="connsiteX1" fmla="*/ 4638849 w 5058696"/>
                <a:gd name="connsiteY1" fmla="*/ 0 h 446404"/>
                <a:gd name="connsiteX2" fmla="*/ 5058696 w 5058696"/>
                <a:gd name="connsiteY2" fmla="*/ 419847 h 446404"/>
                <a:gd name="connsiteX3" fmla="*/ 106179 w 5058696"/>
                <a:gd name="connsiteY3" fmla="*/ 397242 h 446404"/>
                <a:gd name="connsiteX4" fmla="*/ 29497 w 5058696"/>
                <a:gd name="connsiteY4" fmla="*/ 446404 h 446404"/>
                <a:gd name="connsiteX5" fmla="*/ 0 w 5058696"/>
                <a:gd name="connsiteY5" fmla="*/ 0 h 44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96" h="446404">
                  <a:moveTo>
                    <a:pt x="0" y="0"/>
                  </a:moveTo>
                  <a:lnTo>
                    <a:pt x="4638849" y="0"/>
                  </a:lnTo>
                  <a:lnTo>
                    <a:pt x="5058696" y="419847"/>
                  </a:lnTo>
                  <a:lnTo>
                    <a:pt x="106179" y="397242"/>
                  </a:lnTo>
                  <a:lnTo>
                    <a:pt x="29497" y="446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C1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A98308DA-324A-F413-E6DA-F1CA4621C5F0}"/>
                </a:ext>
              </a:extLst>
            </p:cNvPr>
            <p:cNvSpPr/>
            <p:nvPr/>
          </p:nvSpPr>
          <p:spPr>
            <a:xfrm>
              <a:off x="-31463" y="1151603"/>
              <a:ext cx="4109884" cy="5759246"/>
            </a:xfrm>
            <a:custGeom>
              <a:avLst/>
              <a:gdLst>
                <a:gd name="connsiteX0" fmla="*/ 0 w 4109884"/>
                <a:gd name="connsiteY0" fmla="*/ 0 h 11412794"/>
                <a:gd name="connsiteX1" fmla="*/ 2054942 w 4109884"/>
                <a:gd name="connsiteY1" fmla="*/ 0 h 11412794"/>
                <a:gd name="connsiteX2" fmla="*/ 4109884 w 4109884"/>
                <a:gd name="connsiteY2" fmla="*/ 5706397 h 11412794"/>
                <a:gd name="connsiteX3" fmla="*/ 2054942 w 4109884"/>
                <a:gd name="connsiteY3" fmla="*/ 11412794 h 11412794"/>
                <a:gd name="connsiteX4" fmla="*/ 0 w 4109884"/>
                <a:gd name="connsiteY4" fmla="*/ 11412794 h 11412794"/>
                <a:gd name="connsiteX5" fmla="*/ 0 w 4109884"/>
                <a:gd name="connsiteY5" fmla="*/ 0 h 11412794"/>
                <a:gd name="connsiteX0" fmla="*/ 0 w 4109884"/>
                <a:gd name="connsiteY0" fmla="*/ 0 h 11412794"/>
                <a:gd name="connsiteX1" fmla="*/ 2054942 w 4109884"/>
                <a:gd name="connsiteY1" fmla="*/ 0 h 11412794"/>
                <a:gd name="connsiteX2" fmla="*/ 4109884 w 4109884"/>
                <a:gd name="connsiteY2" fmla="*/ 5706397 h 11412794"/>
                <a:gd name="connsiteX3" fmla="*/ 117987 w 4109884"/>
                <a:gd name="connsiteY3" fmla="*/ 5739581 h 11412794"/>
                <a:gd name="connsiteX4" fmla="*/ 0 w 4109884"/>
                <a:gd name="connsiteY4" fmla="*/ 11412794 h 11412794"/>
                <a:gd name="connsiteX5" fmla="*/ 0 w 4109884"/>
                <a:gd name="connsiteY5" fmla="*/ 0 h 11412794"/>
                <a:gd name="connsiteX0" fmla="*/ 0 w 4109884"/>
                <a:gd name="connsiteY0" fmla="*/ 0 h 5759246"/>
                <a:gd name="connsiteX1" fmla="*/ 2054942 w 4109884"/>
                <a:gd name="connsiteY1" fmla="*/ 0 h 5759246"/>
                <a:gd name="connsiteX2" fmla="*/ 4109884 w 4109884"/>
                <a:gd name="connsiteY2" fmla="*/ 5706397 h 5759246"/>
                <a:gd name="connsiteX3" fmla="*/ 117987 w 4109884"/>
                <a:gd name="connsiteY3" fmla="*/ 5739581 h 5759246"/>
                <a:gd name="connsiteX4" fmla="*/ 49162 w 4109884"/>
                <a:gd name="connsiteY4" fmla="*/ 5759246 h 5759246"/>
                <a:gd name="connsiteX5" fmla="*/ 0 w 4109884"/>
                <a:gd name="connsiteY5" fmla="*/ 0 h 5759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9884" h="5759246">
                  <a:moveTo>
                    <a:pt x="0" y="0"/>
                  </a:moveTo>
                  <a:lnTo>
                    <a:pt x="2054942" y="0"/>
                  </a:lnTo>
                  <a:lnTo>
                    <a:pt x="4109884" y="5706397"/>
                  </a:lnTo>
                  <a:lnTo>
                    <a:pt x="117987" y="5739581"/>
                  </a:lnTo>
                  <a:lnTo>
                    <a:pt x="49162" y="5759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5EA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lowchart: Data 12">
              <a:extLst>
                <a:ext uri="{FF2B5EF4-FFF2-40B4-BE49-F238E27FC236}">
                  <a16:creationId xmlns:a16="http://schemas.microsoft.com/office/drawing/2014/main" id="{F5332CE7-3A9E-975E-5A78-B42A2DA83192}"/>
                </a:ext>
              </a:extLst>
            </p:cNvPr>
            <p:cNvSpPr/>
            <p:nvPr/>
          </p:nvSpPr>
          <p:spPr>
            <a:xfrm>
              <a:off x="0" y="5142271"/>
              <a:ext cx="2517058" cy="171572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126 h 10126"/>
                <a:gd name="connsiteX1" fmla="*/ 31 w 10000"/>
                <a:gd name="connsiteY1" fmla="*/ 0 h 10126"/>
                <a:gd name="connsiteX2" fmla="*/ 10000 w 10000"/>
                <a:gd name="connsiteY2" fmla="*/ 126 h 10126"/>
                <a:gd name="connsiteX3" fmla="*/ 8000 w 10000"/>
                <a:gd name="connsiteY3" fmla="*/ 10126 h 10126"/>
                <a:gd name="connsiteX4" fmla="*/ 0 w 10000"/>
                <a:gd name="connsiteY4" fmla="*/ 10126 h 10126"/>
                <a:gd name="connsiteX0" fmla="*/ 0 w 8000"/>
                <a:gd name="connsiteY0" fmla="*/ 10126 h 10126"/>
                <a:gd name="connsiteX1" fmla="*/ 31 w 8000"/>
                <a:gd name="connsiteY1" fmla="*/ 0 h 10126"/>
                <a:gd name="connsiteX2" fmla="*/ 5406 w 8000"/>
                <a:gd name="connsiteY2" fmla="*/ 189 h 10126"/>
                <a:gd name="connsiteX3" fmla="*/ 8000 w 8000"/>
                <a:gd name="connsiteY3" fmla="*/ 10126 h 10126"/>
                <a:gd name="connsiteX4" fmla="*/ 0 w 8000"/>
                <a:gd name="connsiteY4" fmla="*/ 10126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0126">
                  <a:moveTo>
                    <a:pt x="0" y="10126"/>
                  </a:moveTo>
                  <a:cubicBezTo>
                    <a:pt x="10" y="6751"/>
                    <a:pt x="21" y="3375"/>
                    <a:pt x="31" y="0"/>
                  </a:cubicBezTo>
                  <a:lnTo>
                    <a:pt x="5406" y="189"/>
                  </a:lnTo>
                  <a:lnTo>
                    <a:pt x="8000" y="10126"/>
                  </a:lnTo>
                  <a:lnTo>
                    <a:pt x="0" y="10126"/>
                  </a:lnTo>
                  <a:close/>
                </a:path>
              </a:pathLst>
            </a:custGeom>
            <a:solidFill>
              <a:srgbClr val="2470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lowchart: Data 12">
              <a:extLst>
                <a:ext uri="{FF2B5EF4-FFF2-40B4-BE49-F238E27FC236}">
                  <a16:creationId xmlns:a16="http://schemas.microsoft.com/office/drawing/2014/main" id="{B462E891-E4E7-BBF6-B324-1A01F441AEB1}"/>
                </a:ext>
              </a:extLst>
            </p:cNvPr>
            <p:cNvSpPr/>
            <p:nvPr/>
          </p:nvSpPr>
          <p:spPr>
            <a:xfrm>
              <a:off x="-31463" y="5279922"/>
              <a:ext cx="2458064" cy="1630927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126 h 10126"/>
                <a:gd name="connsiteX1" fmla="*/ 31 w 10000"/>
                <a:gd name="connsiteY1" fmla="*/ 0 h 10126"/>
                <a:gd name="connsiteX2" fmla="*/ 10000 w 10000"/>
                <a:gd name="connsiteY2" fmla="*/ 126 h 10126"/>
                <a:gd name="connsiteX3" fmla="*/ 8000 w 10000"/>
                <a:gd name="connsiteY3" fmla="*/ 10126 h 10126"/>
                <a:gd name="connsiteX4" fmla="*/ 0 w 10000"/>
                <a:gd name="connsiteY4" fmla="*/ 10126 h 10126"/>
                <a:gd name="connsiteX0" fmla="*/ 0 w 8000"/>
                <a:gd name="connsiteY0" fmla="*/ 10126 h 10126"/>
                <a:gd name="connsiteX1" fmla="*/ 31 w 8000"/>
                <a:gd name="connsiteY1" fmla="*/ 0 h 10126"/>
                <a:gd name="connsiteX2" fmla="*/ 5406 w 8000"/>
                <a:gd name="connsiteY2" fmla="*/ 189 h 10126"/>
                <a:gd name="connsiteX3" fmla="*/ 8000 w 8000"/>
                <a:gd name="connsiteY3" fmla="*/ 10126 h 10126"/>
                <a:gd name="connsiteX4" fmla="*/ 0 w 8000"/>
                <a:gd name="connsiteY4" fmla="*/ 10126 h 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" h="10126">
                  <a:moveTo>
                    <a:pt x="0" y="10126"/>
                  </a:moveTo>
                  <a:cubicBezTo>
                    <a:pt x="10" y="6751"/>
                    <a:pt x="21" y="3375"/>
                    <a:pt x="31" y="0"/>
                  </a:cubicBezTo>
                  <a:lnTo>
                    <a:pt x="5406" y="189"/>
                  </a:lnTo>
                  <a:lnTo>
                    <a:pt x="8000" y="10126"/>
                  </a:lnTo>
                  <a:lnTo>
                    <a:pt x="0" y="10126"/>
                  </a:lnTo>
                  <a:close/>
                </a:path>
              </a:pathLst>
            </a:custGeom>
            <a:solidFill>
              <a:srgbClr val="03458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Data 9">
              <a:extLst>
                <a:ext uri="{FF2B5EF4-FFF2-40B4-BE49-F238E27FC236}">
                  <a16:creationId xmlns:a16="http://schemas.microsoft.com/office/drawing/2014/main" id="{A5019C32-234C-3939-6373-AB335FB7247F}"/>
                </a:ext>
              </a:extLst>
            </p:cNvPr>
            <p:cNvSpPr/>
            <p:nvPr/>
          </p:nvSpPr>
          <p:spPr>
            <a:xfrm>
              <a:off x="-31463" y="2290887"/>
              <a:ext cx="4200341" cy="1405979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60 w 8000"/>
                <a:gd name="connsiteY0" fmla="*/ 10072 h 10072"/>
                <a:gd name="connsiteX1" fmla="*/ 0 w 8000"/>
                <a:gd name="connsiteY1" fmla="*/ 0 h 10072"/>
                <a:gd name="connsiteX2" fmla="*/ 8000 w 8000"/>
                <a:gd name="connsiteY2" fmla="*/ 0 h 10072"/>
                <a:gd name="connsiteX3" fmla="*/ 6000 w 8000"/>
                <a:gd name="connsiteY3" fmla="*/ 10000 h 10072"/>
                <a:gd name="connsiteX4" fmla="*/ 60 w 8000"/>
                <a:gd name="connsiteY4" fmla="*/ 10072 h 10072"/>
                <a:gd name="connsiteX0" fmla="*/ 75 w 10000"/>
                <a:gd name="connsiteY0" fmla="*/ 10288 h 10288"/>
                <a:gd name="connsiteX1" fmla="*/ 0 w 10000"/>
                <a:gd name="connsiteY1" fmla="*/ 0 h 10288"/>
                <a:gd name="connsiteX2" fmla="*/ 10000 w 10000"/>
                <a:gd name="connsiteY2" fmla="*/ 288 h 10288"/>
                <a:gd name="connsiteX3" fmla="*/ 7500 w 10000"/>
                <a:gd name="connsiteY3" fmla="*/ 10217 h 10288"/>
                <a:gd name="connsiteX4" fmla="*/ 75 w 10000"/>
                <a:gd name="connsiteY4" fmla="*/ 10288 h 1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288">
                  <a:moveTo>
                    <a:pt x="75" y="10288"/>
                  </a:moveTo>
                  <a:cubicBezTo>
                    <a:pt x="50" y="6955"/>
                    <a:pt x="25" y="3333"/>
                    <a:pt x="0" y="0"/>
                  </a:cubicBezTo>
                  <a:lnTo>
                    <a:pt x="10000" y="288"/>
                  </a:lnTo>
                  <a:lnTo>
                    <a:pt x="7500" y="10217"/>
                  </a:lnTo>
                  <a:lnTo>
                    <a:pt x="75" y="10288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4361DE-2E04-CA5B-38E6-BC70815620A7}"/>
                </a:ext>
              </a:extLst>
            </p:cNvPr>
            <p:cNvSpPr txBox="1"/>
            <p:nvPr/>
          </p:nvSpPr>
          <p:spPr>
            <a:xfrm>
              <a:off x="1076269" y="2555451"/>
              <a:ext cx="174522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m-KH" sz="4800" dirty="0">
                  <a:solidFill>
                    <a:srgbClr val="045EAA"/>
                  </a:solidFill>
                  <a:latin typeface="Khmer Muol" panose="02000500000000020004" pitchFamily="2" charset="0"/>
                  <a:cs typeface="Khmer Muol" panose="02000500000000020004" pitchFamily="2" charset="0"/>
                </a:rPr>
                <a:t>០៤</a:t>
              </a:r>
              <a:endParaRPr lang="en-US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F4B0FA-B45E-9C10-A0C4-A47BA28324C2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064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88A8E-08EA-57DF-0492-3A5216E5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CDE733-AA7B-BEAA-07E4-ECED7C0F212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096690-36A5-2159-5CB9-A8BA264AA12B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CE5379C-AFD7-C039-5E96-DB3DC6FD2357}"/>
              </a:ext>
            </a:extLst>
          </p:cNvPr>
          <p:cNvSpPr/>
          <p:nvPr/>
        </p:nvSpPr>
        <p:spPr>
          <a:xfrm>
            <a:off x="5146522" y="-11568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A1CB631-D01E-1304-B7C3-03DDED3FC50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9AEFF1D-C968-4407-1CCC-59063896B39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6A81C0D-F0EC-9755-4A97-D9792ED74A20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DC443DE-170C-DAE9-9590-AC29382BB234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950F392-6130-0194-F51A-EC05E4B55EB1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C6368A7-CDF8-9EE4-790F-B41F4AF166A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F58756E-3A54-2FAC-671E-FD63A0FF6377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EF385F0-5705-D0F3-E084-CE82A1E909F5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68C6DBA-80D6-5AE0-3576-6434A2A91B0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0A9B995-36BB-A077-53DB-CEB6F511E54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D1F1EEE-CCD0-D534-029B-71B2089720C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51478-B3DD-619A-D5A0-CB82D19D210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7A92BD-25A4-7020-F82E-DE8635C12FE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DF07BE-CFB9-485C-AB4D-DFDBD674E0F2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1C3562-EDDC-2F25-0867-4C6CA04CA330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A1C149-2A16-02CB-0109-E89D36000670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8B267A-F844-3FA6-30A4-6D745CC18930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44C86B-F73F-997C-DE87-EB2D74CC094E}"/>
              </a:ext>
            </a:extLst>
          </p:cNvPr>
          <p:cNvSpPr txBox="1"/>
          <p:nvPr/>
        </p:nvSpPr>
        <p:spPr>
          <a:xfrm>
            <a:off x="861263" y="1602995"/>
            <a:ext cx="10323871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ជាទូទៅ</a:t>
            </a:r>
            <a:r>
              <a:rPr lang="km-KH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ការសិកក្សាវិភាគគ្រប់គ្រងរបស់ប្រព័ន្ធបែបនះយើងត្រូវបានដឹងច្បាស់ថាតើមានផលវិបាកអ្វីខ្លះដែលម្ចាស់ស្ថាប័នកំពុងជួបប្រទះ និងតម្រុវការចាំបាច់អ្វីខ្លះដែលជាហេតុនាំឲ្យ មានការវិភាគវែកញែកដើម្បីស្វែងរកនូវដំណោះស្រាយឲ្យកាន់តែមានលក្ខណះងាយស្រួលជាងមុនដូច្នេះហើយបានជា មានការបង្កើតនូវប្រព័ន្ធមួយនេះឡើង។វាជាកាពិតណាស់ដើម្បីធ្វើការវិភាគលើប្រព័ន្ធឲ្យទទួលបានជោកជ័យ យើងត្រូវសិក្សាស្វែងយល់ឲ្យបានកាន់តែច្បាស់នូវតម្រូវការអ្នកប្រើប្រាស់ ប្រព័ន្ធគ្រប់គ្រងរបស់ពួកយើងរួមជាមួយចំណុចសំណុចសំខាន់របស់ពួកយើងដែលបានលក្ខណះខុសប្លែក</a:t>
            </a:r>
            <a:r>
              <a:rPr lang="km-KH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និងពិសេសនិងផ្ដល់អត្ថប្រយោជន៍ជាច្រើនដល់អ្នកប្រើប្រាស់។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61123B-628C-EB4E-1B06-CDF52D1B2D17}"/>
              </a:ext>
            </a:extLst>
          </p:cNvPr>
          <p:cNvSpPr txBox="1"/>
          <p:nvPr/>
        </p:nvSpPr>
        <p:spPr>
          <a:xfrm>
            <a:off x="1080900" y="1144571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៤.១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ការ</a:t>
            </a: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វិភាគប្រព័ន្ធគ្រប់គ្រង 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916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740A4-EB4A-B819-ADBE-9A3F52C1A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AFBB55-BA88-3920-A759-24ED5C72BF24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37F7B1-41DF-A1A7-9B6B-A2D28D16B520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0524CF5-E4C0-D7D1-2C0E-8C6C4218E5D0}"/>
              </a:ext>
            </a:extLst>
          </p:cNvPr>
          <p:cNvSpPr/>
          <p:nvPr/>
        </p:nvSpPr>
        <p:spPr>
          <a:xfrm>
            <a:off x="5146522" y="-23145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4826714-F72A-F3C0-C819-B9AE90A8B460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CBCFD42-9324-DC26-90B8-927BDC775B91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12076AF-B29B-122A-84A9-C7A73380F6C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56296E7-D085-B495-FA1F-106A693CD277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371DBFA7-5F9F-E85C-E3A8-6F9F15C22514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F600B1F-F4A2-4845-FCCF-6F41744A6953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00312CF-C8C5-1347-1B7E-7B00BC8792C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20B89B7-1A53-2717-6971-CA248D86379C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341ADE5-8C37-D8AD-8559-4D0CCCF0A04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850F314-BEFC-8D42-7374-7E02049E05C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078802E-049B-2AB1-C8E6-32FFE076C6C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9E38B5-AA5A-8E10-35B3-0085267007DC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D06C1-AFF2-3419-DFA4-6914BB53252F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46C7F6-76DE-0034-95E2-670C446C2271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6D0777-967F-E501-7DCC-C79C0F435D6E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E03C59-2106-3EE5-35B3-C29EE90F7E92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7B6BBAE-F7D8-7B4A-5A2D-623FE7B69CC8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AF44AA-4CB6-6339-68E9-EFFAB60D65E9}"/>
              </a:ext>
            </a:extLst>
          </p:cNvPr>
          <p:cNvSpPr txBox="1"/>
          <p:nvPr/>
        </p:nvSpPr>
        <p:spPr>
          <a:xfrm>
            <a:off x="1060980" y="1951870"/>
            <a:ext cx="9454381" cy="2264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km-KH" sz="1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ក្នុងនាមយើងជាអ្នកសិក្សាចាំបាច់ត្រូវសិក្សាលក្ខខណ្ឌមួយចំនួន ដើម្បីសម្រាចជោគជ័យនូវគម្រោងមួយនេះប្រកបដោយការរំពឹងទុក យើងតម្រូវឲ្យអ្នកប្រើប្រាស់ទាំងអស់គោរពតាមគោលការដូចខាងក្រោម៖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Computer Laptop (CPU intel 15 up, Ram 8GB, SSD512GB, Window 10)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Fast Internet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IOS Or Android Phone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Browser (Chrom, Firefox, …)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E2D8E6-426C-5DA1-1321-A4B44A97A66C}"/>
              </a:ext>
            </a:extLst>
          </p:cNvPr>
          <p:cNvSpPr txBox="1"/>
          <p:nvPr/>
        </p:nvSpPr>
        <p:spPr>
          <a:xfrm>
            <a:off x="1256657" y="1418540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៤.២ តម្រូវការចាំបាច់ដើម្បីធ្វើគម្រោង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44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01E890A9-CBC9-B5A2-8D02-F72331D97065}"/>
              </a:ext>
            </a:extLst>
          </p:cNvPr>
          <p:cNvSpPr/>
          <p:nvPr/>
        </p:nvSpPr>
        <p:spPr>
          <a:xfrm>
            <a:off x="-118476" y="6449564"/>
            <a:ext cx="5058696" cy="446404"/>
          </a:xfrm>
          <a:custGeom>
            <a:avLst/>
            <a:gdLst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839694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505398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505398"/>
              <a:gd name="connsiteX1" fmla="*/ 4638849 w 5058696"/>
              <a:gd name="connsiteY1" fmla="*/ 0 h 505398"/>
              <a:gd name="connsiteX2" fmla="*/ 5058696 w 5058696"/>
              <a:gd name="connsiteY2" fmla="*/ 419847 h 505398"/>
              <a:gd name="connsiteX3" fmla="*/ 4638849 w 5058696"/>
              <a:gd name="connsiteY3" fmla="*/ 505398 h 505398"/>
              <a:gd name="connsiteX4" fmla="*/ 29497 w 5058696"/>
              <a:gd name="connsiteY4" fmla="*/ 446404 h 505398"/>
              <a:gd name="connsiteX5" fmla="*/ 0 w 5058696"/>
              <a:gd name="connsiteY5" fmla="*/ 0 h 505398"/>
              <a:gd name="connsiteX0" fmla="*/ 0 w 5058696"/>
              <a:gd name="connsiteY0" fmla="*/ 0 h 466069"/>
              <a:gd name="connsiteX1" fmla="*/ 4638849 w 5058696"/>
              <a:gd name="connsiteY1" fmla="*/ 0 h 466069"/>
              <a:gd name="connsiteX2" fmla="*/ 5058696 w 5058696"/>
              <a:gd name="connsiteY2" fmla="*/ 419847 h 466069"/>
              <a:gd name="connsiteX3" fmla="*/ 4638849 w 5058696"/>
              <a:gd name="connsiteY3" fmla="*/ 466069 h 466069"/>
              <a:gd name="connsiteX4" fmla="*/ 29497 w 5058696"/>
              <a:gd name="connsiteY4" fmla="*/ 446404 h 466069"/>
              <a:gd name="connsiteX5" fmla="*/ 0 w 5058696"/>
              <a:gd name="connsiteY5" fmla="*/ 0 h 466069"/>
              <a:gd name="connsiteX0" fmla="*/ 0 w 5058696"/>
              <a:gd name="connsiteY0" fmla="*/ 0 h 456236"/>
              <a:gd name="connsiteX1" fmla="*/ 4638849 w 5058696"/>
              <a:gd name="connsiteY1" fmla="*/ 0 h 456236"/>
              <a:gd name="connsiteX2" fmla="*/ 5058696 w 5058696"/>
              <a:gd name="connsiteY2" fmla="*/ 419847 h 456236"/>
              <a:gd name="connsiteX3" fmla="*/ 4127572 w 5058696"/>
              <a:gd name="connsiteY3" fmla="*/ 456236 h 456236"/>
              <a:gd name="connsiteX4" fmla="*/ 29497 w 5058696"/>
              <a:gd name="connsiteY4" fmla="*/ 446404 h 456236"/>
              <a:gd name="connsiteX5" fmla="*/ 0 w 5058696"/>
              <a:gd name="connsiteY5" fmla="*/ 0 h 456236"/>
              <a:gd name="connsiteX0" fmla="*/ 0 w 5058696"/>
              <a:gd name="connsiteY0" fmla="*/ 0 h 446404"/>
              <a:gd name="connsiteX1" fmla="*/ 4638849 w 5058696"/>
              <a:gd name="connsiteY1" fmla="*/ 0 h 446404"/>
              <a:gd name="connsiteX2" fmla="*/ 5058696 w 5058696"/>
              <a:gd name="connsiteY2" fmla="*/ 419847 h 446404"/>
              <a:gd name="connsiteX3" fmla="*/ 106179 w 5058696"/>
              <a:gd name="connsiteY3" fmla="*/ 397242 h 446404"/>
              <a:gd name="connsiteX4" fmla="*/ 29497 w 5058696"/>
              <a:gd name="connsiteY4" fmla="*/ 446404 h 446404"/>
              <a:gd name="connsiteX5" fmla="*/ 0 w 5058696"/>
              <a:gd name="connsiteY5" fmla="*/ 0 h 4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696" h="446404">
                <a:moveTo>
                  <a:pt x="0" y="0"/>
                </a:moveTo>
                <a:lnTo>
                  <a:pt x="4638849" y="0"/>
                </a:lnTo>
                <a:lnTo>
                  <a:pt x="5058696" y="419847"/>
                </a:lnTo>
                <a:lnTo>
                  <a:pt x="106179" y="397242"/>
                </a:lnTo>
                <a:lnTo>
                  <a:pt x="29497" y="446404"/>
                </a:lnTo>
                <a:lnTo>
                  <a:pt x="0" y="0"/>
                </a:lnTo>
                <a:close/>
              </a:path>
            </a:pathLst>
          </a:custGeom>
          <a:solidFill>
            <a:srgbClr val="B0C1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AF9A3091-A7E9-7346-F301-CD06A0A4A981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B14A5B-E3A2-4D80-4FD2-B4A34F4E55A6}"/>
              </a:ext>
            </a:extLst>
          </p:cNvPr>
          <p:cNvSpPr txBox="1"/>
          <p:nvPr/>
        </p:nvSpPr>
        <p:spPr>
          <a:xfrm>
            <a:off x="3309790" y="1854780"/>
            <a:ext cx="7492180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ជំពូកទី១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សេចក្ដីផ្ដើម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CE9367D5-A608-6B01-B6CD-D54D25EC66A3}"/>
              </a:ext>
            </a:extLst>
          </p:cNvPr>
          <p:cNvSpPr/>
          <p:nvPr/>
        </p:nvSpPr>
        <p:spPr>
          <a:xfrm>
            <a:off x="-31463" y="1151603"/>
            <a:ext cx="4109884" cy="5759246"/>
          </a:xfrm>
          <a:custGeom>
            <a:avLst/>
            <a:gdLst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2054942 w 4109884"/>
              <a:gd name="connsiteY3" fmla="*/ 11412794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117987 w 4109884"/>
              <a:gd name="connsiteY3" fmla="*/ 5739581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5759246"/>
              <a:gd name="connsiteX1" fmla="*/ 2054942 w 4109884"/>
              <a:gd name="connsiteY1" fmla="*/ 0 h 5759246"/>
              <a:gd name="connsiteX2" fmla="*/ 4109884 w 4109884"/>
              <a:gd name="connsiteY2" fmla="*/ 5706397 h 5759246"/>
              <a:gd name="connsiteX3" fmla="*/ 117987 w 4109884"/>
              <a:gd name="connsiteY3" fmla="*/ 5739581 h 5759246"/>
              <a:gd name="connsiteX4" fmla="*/ 49162 w 4109884"/>
              <a:gd name="connsiteY4" fmla="*/ 5759246 h 5759246"/>
              <a:gd name="connsiteX5" fmla="*/ 0 w 4109884"/>
              <a:gd name="connsiteY5" fmla="*/ 0 h 57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884" h="5759246">
                <a:moveTo>
                  <a:pt x="0" y="0"/>
                </a:moveTo>
                <a:lnTo>
                  <a:pt x="2054942" y="0"/>
                </a:lnTo>
                <a:lnTo>
                  <a:pt x="4109884" y="5706397"/>
                </a:lnTo>
                <a:lnTo>
                  <a:pt x="117987" y="5739581"/>
                </a:lnTo>
                <a:lnTo>
                  <a:pt x="49162" y="5759246"/>
                </a:lnTo>
                <a:lnTo>
                  <a:pt x="0" y="0"/>
                </a:lnTo>
                <a:close/>
              </a:path>
            </a:pathLst>
          </a:custGeom>
          <a:solidFill>
            <a:srgbClr val="045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EB3DF0EC-9435-4896-4BC4-9CF40B377ED8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56514208-822E-2BD6-AAD2-1A0D8A1F127C}"/>
              </a:ext>
            </a:extLst>
          </p:cNvPr>
          <p:cNvSpPr/>
          <p:nvPr/>
        </p:nvSpPr>
        <p:spPr>
          <a:xfrm>
            <a:off x="0" y="5142271"/>
            <a:ext cx="2517058" cy="17157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24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2">
            <a:extLst>
              <a:ext uri="{FF2B5EF4-FFF2-40B4-BE49-F238E27FC236}">
                <a16:creationId xmlns:a16="http://schemas.microsoft.com/office/drawing/2014/main" id="{C0EC84C8-FFAE-A9AF-EC3E-E403265E2B3B}"/>
              </a:ext>
            </a:extLst>
          </p:cNvPr>
          <p:cNvSpPr/>
          <p:nvPr/>
        </p:nvSpPr>
        <p:spPr>
          <a:xfrm>
            <a:off x="-31463" y="5279922"/>
            <a:ext cx="2458064" cy="16309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80600F98-7CB4-C074-F821-4839A381895F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EC468D70-7957-14AC-870D-421AEC64588D}"/>
              </a:ext>
            </a:extLst>
          </p:cNvPr>
          <p:cNvSpPr/>
          <p:nvPr/>
        </p:nvSpPr>
        <p:spPr>
          <a:xfrm>
            <a:off x="-31463" y="2290887"/>
            <a:ext cx="4200341" cy="14059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60 w 8000"/>
              <a:gd name="connsiteY0" fmla="*/ 10072 h 10072"/>
              <a:gd name="connsiteX1" fmla="*/ 0 w 8000"/>
              <a:gd name="connsiteY1" fmla="*/ 0 h 10072"/>
              <a:gd name="connsiteX2" fmla="*/ 8000 w 8000"/>
              <a:gd name="connsiteY2" fmla="*/ 0 h 10072"/>
              <a:gd name="connsiteX3" fmla="*/ 6000 w 8000"/>
              <a:gd name="connsiteY3" fmla="*/ 10000 h 10072"/>
              <a:gd name="connsiteX4" fmla="*/ 60 w 8000"/>
              <a:gd name="connsiteY4" fmla="*/ 10072 h 10072"/>
              <a:gd name="connsiteX0" fmla="*/ 75 w 10000"/>
              <a:gd name="connsiteY0" fmla="*/ 10288 h 10288"/>
              <a:gd name="connsiteX1" fmla="*/ 0 w 10000"/>
              <a:gd name="connsiteY1" fmla="*/ 0 h 10288"/>
              <a:gd name="connsiteX2" fmla="*/ 10000 w 10000"/>
              <a:gd name="connsiteY2" fmla="*/ 288 h 10288"/>
              <a:gd name="connsiteX3" fmla="*/ 7500 w 10000"/>
              <a:gd name="connsiteY3" fmla="*/ 10217 h 10288"/>
              <a:gd name="connsiteX4" fmla="*/ 75 w 10000"/>
              <a:gd name="connsiteY4" fmla="*/ 10288 h 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288">
                <a:moveTo>
                  <a:pt x="75" y="10288"/>
                </a:moveTo>
                <a:cubicBezTo>
                  <a:pt x="50" y="6955"/>
                  <a:pt x="25" y="3333"/>
                  <a:pt x="0" y="0"/>
                </a:cubicBezTo>
                <a:lnTo>
                  <a:pt x="10000" y="288"/>
                </a:lnTo>
                <a:lnTo>
                  <a:pt x="7500" y="10217"/>
                </a:lnTo>
                <a:lnTo>
                  <a:pt x="75" y="102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B0650A-1E34-E595-905A-179D3980527C}"/>
              </a:ext>
            </a:extLst>
          </p:cNvPr>
          <p:cNvSpPr txBox="1"/>
          <p:nvPr/>
        </p:nvSpPr>
        <p:spPr>
          <a:xfrm>
            <a:off x="1076269" y="2555451"/>
            <a:ext cx="1745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០១</a:t>
            </a:r>
            <a:endParaRPr lang="en-US" sz="4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82E091-8354-B2DF-0670-668375E0E85C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0741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C307E-C09F-02CD-66D7-61ED1CC3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8577CC-86AC-6177-C316-CB57DFFA433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964B3D-01D2-F228-22E7-8A97D7C49B91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E6CB9DF-4521-EFB6-ECC8-3B850657625A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B04800-4A15-1711-90AA-263432998F2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6BCB5CD-A275-65BE-9558-4D62EDD944C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B2A87DA-2C73-0083-440E-3CFB64656C13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8C2B75D-8D2F-3E1D-210B-5E357BAF034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E814263-1A14-19BB-9023-6F54911BE107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8367C03-50B0-5943-4C25-1217C5C360FD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31675F1-8908-1B4F-2C34-0E94B1CE821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657F570-0B1B-3C86-1538-96CFC2EB290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BCCB2E0-B50B-9DC1-60C8-904EAC8E5D67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8B60E87-A5C2-DBAC-3EAB-688D13C1CF0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39CF323-BA07-859A-2A68-ED461F700A0B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0B16D-C6CD-EF06-84CB-93067529A7BF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5332D-DDB8-0E17-9C4D-063CCB8FBB22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68BD1-AFC6-5FC8-6269-C5E4DB615471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00709-A75D-D576-389F-4078484AAF4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16F243-1C7F-F114-5327-1CAC1863843E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D6398D0-9A53-CBEC-F8B8-A67C27D1FF43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B6D990D-241E-5684-C51F-DDBE1D86FF44}"/>
              </a:ext>
            </a:extLst>
          </p:cNvPr>
          <p:cNvSpPr txBox="1"/>
          <p:nvPr/>
        </p:nvSpPr>
        <p:spPr>
          <a:xfrm>
            <a:off x="1021626" y="1591649"/>
            <a:ext cx="1049981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គុណសម្បត្ដិ</a:t>
            </a:r>
            <a:endParaRPr lang="en-US" sz="16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91440" marR="0" indent="457200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ចំពោះប្រព័ន្ធគ្រប់គ្រងរបស់យើងមានគុណសម្បត្ដិជាច្រើនដែលបានជួយសម្រួលដល់កិច្ចការងារ ការគ្រប់គ្រងព័ត៌មានប្រតិបត្ដិ ការចេញចូលរបស់រថយន្ដនៅក្នុងវិទ្យាស្ថានជាតិកម្ពុជាដូចជា៖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ងាយស្រួលប្រមូលនិងគ្រប់គ្រងព័ត៌មាន របស់រថយន្ដ ទាំងប្រតិបត្ដិការចេញចូលម្ចាស់រថយន្ដ ស្លាកលេខរថយន្ដ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ងាយស្រួលកែប្រែទិន្នន័យ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បានដឹងពីចំនួនអ្នកដែលប្រើប្រាស់រថយន្ដនៅក្នុងវិទ្យាស្ថាន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ងាយស្រួលស្រងរាល់របាយការណ៍បានយ៉ាងលឿន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អាចដឹងពីចំនួនចំណតសរុប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Interface Friendly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ជាមួយ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</a:t>
            </a:r>
          </a:p>
          <a:p>
            <a:pPr marL="1600200" marR="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អាចធ្វើការ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Print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របាយការ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1600200" lvl="3" indent="-2286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អាចគ្រប់គ្រងព័ត៌មានរបស់ចំណតបានយ៉ាងងាយស្រួល និងមានសុវត្ដិភាព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88D29C-3D70-C891-B558-D5384F3D4ABF}"/>
              </a:ext>
            </a:extLst>
          </p:cNvPr>
          <p:cNvSpPr txBox="1"/>
          <p:nvPr/>
        </p:nvSpPr>
        <p:spPr>
          <a:xfrm>
            <a:off x="852680" y="1294855"/>
            <a:ext cx="723997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៤.៣ ការវាយតម្លៃលើប្រព័ន្ធការងារបច្ចប្បន្នរបស់ប្រព័ន្ធ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3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A32D2-EB1B-F10E-4C52-DF0EDA695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F923A6-0E35-E5B1-BE71-D89E92A692C6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2F74E9-0D79-B0E5-1CF9-AC2050544238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CD61432E-2941-F1DB-51F0-939F0EDE737D}"/>
              </a:ext>
            </a:extLst>
          </p:cNvPr>
          <p:cNvSpPr/>
          <p:nvPr/>
        </p:nvSpPr>
        <p:spPr>
          <a:xfrm>
            <a:off x="5146522" y="-38302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7E7F4E9-9925-3854-1C73-5906EB552AD4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AD1CACB-F3E1-172C-8BB4-585EDBDDE0D4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0B644AF-D21F-6D9E-6D5F-ED65C1F55D9D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7B78D31-BA4A-7606-9424-CF481AE860BE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8A85B29-21C9-8220-C231-3C54003A849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DBBE9CD-F065-9B5E-F014-E633350C675F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D9032C0-994B-ADD8-2412-54D73D89DCA7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BCC475D-06DD-578B-EE86-EA0DA07BF64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D53FE0C-8E85-E823-B7E6-DE76AB162CA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2450DF-E9B9-2B69-302A-82F7236BA9A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070C6EE-6D30-E7B2-FF26-08FE47632EFC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87E335-EFE3-6036-3E50-8D1C59957EBE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BC59BC-24C5-9AFE-8F02-FA930D07D3EF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5B17A-D737-16D9-A1D7-C08185686C2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750C32-9657-87FB-3A8D-573434F21DE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C18339-3031-25FD-63C1-C4568764B461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A8A0E4-8E06-AF16-90ED-EECFAEFA33D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1378FF-0D51-2EC6-3B38-543662AE80FB}"/>
              </a:ext>
            </a:extLst>
          </p:cNvPr>
          <p:cNvSpPr txBox="1"/>
          <p:nvPr/>
        </p:nvSpPr>
        <p:spPr>
          <a:xfrm>
            <a:off x="471644" y="1819935"/>
            <a:ext cx="1069780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marR="0" lvl="2" indent="-228600">
              <a:lnSpc>
                <a:spcPct val="200000"/>
              </a:lnSpc>
              <a:buFont typeface="Wingdings" panose="05000000000000000000" pitchFamily="2" charset="2"/>
              <a:buChar char=""/>
            </a:pPr>
            <a:r>
              <a:rPr lang="km-KH" sz="1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គុណវិបតិ្ដ</a:t>
            </a:r>
            <a:endParaRPr lang="en-US" sz="16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R="0" lvl="2">
              <a:lnSpc>
                <a:spcPct val="200000"/>
              </a:lnSpc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ទោះបីជាយ៉ាងណាក៏ដោយប្រព័ន្ធគ្រប់គ្រងរបស់យើងនៅតែមានចំណុចខ្វះខាតនៅឡើយ ដែលចំណុចខ្វះខាតទាំងនោះមានដូចជា៖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057400" lvl="4" indent="-2286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ប្រព័ន្ធគ្រប់គ្រងចំណតឆ្លាតវៃអាចប្រើប្រាស់បានតែនៅលើ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Google Chrom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និង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Microsoft Edge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តែប៉ុណ្ណោះ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057400" lvl="4" indent="-228600">
              <a:lnSpc>
                <a:spcPct val="20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Booking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ឬ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Payment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បាននោះទេ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29F006-197C-001F-2F69-923111ED7DAB}"/>
              </a:ext>
            </a:extLst>
          </p:cNvPr>
          <p:cNvSpPr txBox="1"/>
          <p:nvPr/>
        </p:nvSpPr>
        <p:spPr>
          <a:xfrm>
            <a:off x="929292" y="1469598"/>
            <a:ext cx="7242034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៤.៣ ការវាយតម្លៃលើប្រព័ន្ធការងារបច្ចប្បន្នរបស់ប្រព័ន្ធ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(</a:t>
            </a: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តចប់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)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585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2D6C-AAF2-D4F3-B497-A176EA859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CD1ABCC-C650-07DD-51B8-396475514D8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616AC8D-91D6-A9C1-60C8-F58B935CA952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4104610-F6A7-7679-89D8-8F058363D3FC}"/>
              </a:ext>
            </a:extLst>
          </p:cNvPr>
          <p:cNvSpPr/>
          <p:nvPr/>
        </p:nvSpPr>
        <p:spPr>
          <a:xfrm>
            <a:off x="5146522" y="-2380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3995312-1A96-391E-E902-C72B68CF480C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CD710FF-EDBE-0EEB-5FBC-0467F819E9E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672F2FF-62FC-8DE2-BF22-6B8966F26DD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B9EF553-5D65-EFB0-A561-85FFF3ACB1E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4F47ECB-046A-DC9F-031C-3172DF42C7B2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88D9067-0D4D-4C50-76D5-E17EA6D10CDF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56CB614-C7C0-FEA7-A4B3-F54738EBBE86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C37A234-6BD7-428E-85B9-5DC36479F105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B96182D-E879-741E-AA1E-23B26D2BFFA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7A9AA9-9295-6AA5-D2D9-41CF339847E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7A5A68B-889A-955E-1466-CE616D216FB9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2D0CC-735D-4DFB-CFC4-FAC62EB83C0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65F00-5A50-3AF1-5A18-702C66A56A7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A0AFFF-BE1C-CC97-E4C2-F8279C3F250B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FF6D40-3587-951C-5B6E-9AB50CD23D12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ទំព័រទី២៦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14D65-D637-927A-671A-152D96D6630D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C5CFBC-808D-1A6A-8386-0ABEBE54E743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74D9AD2-322B-215E-4989-313F1AAFAD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43" y="1029979"/>
            <a:ext cx="3480427" cy="4918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6635A9-B136-72BC-3124-80C88DA7CAD7}"/>
              </a:ext>
            </a:extLst>
          </p:cNvPr>
          <p:cNvSpPr txBox="1"/>
          <p:nvPr/>
        </p:nvSpPr>
        <p:spPr>
          <a:xfrm>
            <a:off x="1108711" y="2269588"/>
            <a:ext cx="7042232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វាជាដ្យាក្រាមមួយប្រភេទសម្រាប់បញ្ជាក់ និងបង្ហាញអំពីទំនាក់ទំនងការងាររវាង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Actor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USE-CASE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ដែលជាតម្រូវការរបស់អ្នកប្រើប្រាស់ និងទំហំការងាររបស់ប្រព័ន្ធ។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Actor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អាចជាមនុស្ស ឬប្រព័ន្ធ (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System)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ចំណែកឯ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USE-CASE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បង្ហាញពីមុខងារ សំខាន់ៗនៅក្នុងប្រព័ន្ធ។ រូបភាពខាងក្រោមនេះ បង្ហាញពី ទំនាក់ទំនង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USE-CASE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នៅក្នុងប្រព័ន្ធសំណើរបស់យើង។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E5BD7E-0991-17C5-515F-3E516001E799}"/>
              </a:ext>
            </a:extLst>
          </p:cNvPr>
          <p:cNvSpPr txBox="1"/>
          <p:nvPr/>
        </p:nvSpPr>
        <p:spPr>
          <a:xfrm>
            <a:off x="918740" y="1454264"/>
            <a:ext cx="6096000" cy="758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៤.៤ ការវិភាគលើគម្រោងថ្មី 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274320" marR="0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៤.៤.១​  ការស្វែងយល់ពី 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196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1B49B-11B0-B910-037A-19B7C4A91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ACAE2E-7AD4-2B5D-617F-1A1E2B74CDF8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779E7-EA12-68BB-BF76-21845F547E3A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5BF1B35-C529-F744-18D1-962F1620A19C}"/>
              </a:ext>
            </a:extLst>
          </p:cNvPr>
          <p:cNvSpPr/>
          <p:nvPr/>
        </p:nvSpPr>
        <p:spPr>
          <a:xfrm>
            <a:off x="5146522" y="-22731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12FBF6E-D16A-2134-6444-D7374007CBB6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84A8AAE-3D86-EB97-E03D-B63DC743FF4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D2347C3-36F0-1099-A300-E6616D4A83F9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3AB67D1-ACA5-A878-451F-76459AB58BDF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3629A1B-0517-9BB6-67EA-86E352DAE299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C666758-8AD8-3F3A-A05C-E9DDC2C2457A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073A3A7-AE5A-7745-2F91-89781960EEC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07116F6-1D1C-BFE7-B6C4-93DBDB135F9B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CC61BA0-0C42-DCBD-7ECC-DDF7559D642C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A56654-0D8D-E91F-B147-BA0E76C3144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A01796B-A21D-2310-81A5-26B067F57196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43645-625A-2619-26FE-D431D18428F2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43FEA3-D69B-05AF-DD9F-A64316AFD297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038C1C-503B-6500-CB55-554A10434969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004EE6-7606-6693-3F53-A9F1EC704D4E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ទំព័រទី២៧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310DC1-5924-3616-BEB5-2AB89C1A1ACA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739F18-A008-F71C-5544-3197567FE4E0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iagram of a smart parking system">
            <a:extLst>
              <a:ext uri="{FF2B5EF4-FFF2-40B4-BE49-F238E27FC236}">
                <a16:creationId xmlns:a16="http://schemas.microsoft.com/office/drawing/2014/main" id="{B1312F59-0349-65D0-DCEA-8AB1F471A5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756" y="1530340"/>
            <a:ext cx="5943600" cy="4201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DB71A3-88FA-FC65-2826-F035DA789164}"/>
              </a:ext>
            </a:extLst>
          </p:cNvPr>
          <p:cNvSpPr txBox="1"/>
          <p:nvPr/>
        </p:nvSpPr>
        <p:spPr>
          <a:xfrm>
            <a:off x="918740" y="1294855"/>
            <a:ext cx="4567660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	</a:t>
            </a: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៤.៤.២  ស្វែងយល់ពី </a:t>
            </a:r>
            <a:r>
              <a:rPr lang="en-US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Context Diagram </a:t>
            </a:r>
          </a:p>
          <a:p>
            <a:pPr marL="0" marR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នៅត្រង់ចំណុចនេះយើងបានគិតគូសទៅលើដំណើរការផ្សេងៗគ្នាដែលមាននៅក្នុងប្រព័ន្ធគ្រប់គ្រងរបស់ យើងដើម្បីជៀសវាងការរាំងស្ទះការងារនៅពេលដាក់ឲ្យប្រើប្រាស់ផ្ទាល់ឬក៏ខ្វះខាតចន្លោះណាមួយផងដែរ។ការ ប្រើប្រាស់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Flow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គឺជាភាពចាំបាច់បំផុតដើម្បីបង្ហាញពីដំណើរការការងាររបស់ប្រព័ន្ធដំណើរការ ដែលនៅក្នុងនោះមាន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មួយចំនួនបានចូលរួមដូចជា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Manager ,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Admin 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​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IOT System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។ ខាងក្រោមគឺជា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Context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ដែលបង្ហាញពីដំណើរការការងាររបស់ប្រព័ន្ធសំណើរទាំងមូល៖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740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A4DF9-1A44-CB1E-5840-61760B6F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D211EC-6C66-B8E2-F4B2-10B8E7820BB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C60035-993C-E905-8E72-9D16FB7FC1C8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4D078E4-2A32-F006-9BE8-1B20EA817B9E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003709E-CE7A-0937-E166-3161D1ACDCEE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46DE73E-B9C7-BF72-8A1A-BF2A7E0C439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2AE41AB-3419-9927-6543-D4379EBFE7E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604014-FC85-F784-912A-CBD71B66D9E0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B2C16A8E-4CE6-7D9D-92F6-757FB066C55D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BBC0797-9AF9-055D-382F-0F3F825F7EC9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D5EE4AE-2ADB-FD6C-98FF-D7DD95B56EBE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A53471E-0AFF-5284-4C44-549E58B28A37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5023B17-E27F-B3E5-6E2F-EADB4FCD620D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CF6053-EF7A-A518-5157-538C052F2110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D04535A-EEB5-20C1-0EC7-1A7DD2C1B42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3EB4F-377B-D223-72C1-5F558FD609C1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BB7D62-8D58-16A7-6299-18A48CEBE7C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DA7BB1-4027-2F80-8F60-B890EFBECA4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6AE55D-5050-2870-C68F-27051D0F7118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ទំព័រទី២៨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4F635-F2D8-6585-0009-E8B8CCF7B00D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FA4712-0489-EA8E-1961-5FA6A301C34A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03C249-4FA7-CEB9-70F6-7DE25376C2A2}"/>
              </a:ext>
            </a:extLst>
          </p:cNvPr>
          <p:cNvSpPr txBox="1"/>
          <p:nvPr/>
        </p:nvSpPr>
        <p:spPr>
          <a:xfrm>
            <a:off x="739249" y="1123045"/>
            <a:ext cx="1071350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 .៤.៣ ស្វែងយល់ពី </a:t>
            </a:r>
            <a:r>
              <a:rPr lang="en-US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Data Flow Diagram</a:t>
            </a:r>
          </a:p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ដើម្បីបកស្រាយប្រព័ន្ធសំណើរឲ្យកាន់តែច្បាស់គឺយើងត្រូវសិក្សាពី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នីមួយៗឲ្យបានលំអិតថាតើវា មានដំណើរការយ៉ាងដូចម្តេចខ្លះនៅលើប្រព័ន្ធសំណើរនេះ។នៅក្នុង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Flow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បានបង្ហាញឲ្យយើង ឃើញកាន់តែច្បាស់ពីការចូលរួមរបស់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Entity, Process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Store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ព្រមទាំងបង្ហាញលទ្ធផលដែលទទួល បានមកវិញពីប្រព័ន្ធនេះ។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AC8DBBE-402D-C1BE-9997-15AA6C9B2A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8" y="2744788"/>
            <a:ext cx="4850429" cy="34295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4788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0D200-1144-8A83-F468-C5F874BD0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C56CC3E-9B5B-6897-4CB1-276D5863749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91A5DC-51CE-90B1-8326-A13B0ED55ADE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5DF3C63-F210-3EC2-E9F1-2EC93A8FDF58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7E2E321-7377-3954-4CD8-A4496B10270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784DFA7-5799-9292-70A9-A61D2DDEB2BA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6DFA12A-9104-E525-BD38-A17A9DC0A191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B65B641F-E6C5-6E67-5855-13E682A135E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2AAEDC4B-8CC8-68B3-8A8B-5D048630DA21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BF84036-AFCD-265C-F90E-438AB62A7DBC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28BEF4F3-296C-9CD3-6CD2-BFF87C67896D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4AC950C-129F-B971-77D9-E7EDD212FDB4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5390669-0A09-4B5C-439F-9EB934223419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AB80E1-AB31-2E63-B249-E1A88704E10A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6D1D69F-BD07-876E-4245-2FB5F1BAC385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CEE5E-7FF4-6A16-45E8-1A7736B36FF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98EF78-CE2A-0A1A-CBA2-3F2DD09A0057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4BD19-D5F6-C89D-3F00-59D0F188DC7A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1598F9-B540-00F8-59D6-A946DBE91A56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ទំព័រទី២៩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13D7A9-ED2C-D0F8-5108-F49674DC32AF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93259D-7F7A-F4E1-E7AD-FDAFB3344E0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F7DE5E-D785-586F-81B7-C79CF216FFB2}"/>
              </a:ext>
            </a:extLst>
          </p:cNvPr>
          <p:cNvSpPr txBox="1"/>
          <p:nvPr/>
        </p:nvSpPr>
        <p:spPr>
          <a:xfrm>
            <a:off x="598025" y="1078964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 .៤.៣ ស្វែងយល់ពី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Data Flow Diagram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741368-B0DE-5908-F48F-99E9F65C93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468" y="1097261"/>
            <a:ext cx="3867632" cy="5465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2F2782-0A03-BD0E-E5A8-E2278569F00C}"/>
              </a:ext>
            </a:extLst>
          </p:cNvPr>
          <p:cNvSpPr txBox="1"/>
          <p:nvPr/>
        </p:nvSpPr>
        <p:spPr>
          <a:xfrm>
            <a:off x="598025" y="1648870"/>
            <a:ext cx="6096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ដើម្បីបកស្រាយប្រព័ន្ធសំណើរឲ្យកាន់តែច្បាស់គឺយើងត្រូវសិក្សាពី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នីមួយៗឲ្យបានលំអិតថាតើវា មានដំណើរការយ៉ាងដូចម្តេចខ្លះនៅលើប្រព័ន្ធសំណើរនេះ។នៅក្នុង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Flow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បានបង្ហាញឲ្យយើង ឃើញកាន់តែច្បាស់ពីការចូលរួមរបស់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Entity, Process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Store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ព្រមទាំងបង្ហាញលទ្ធផលដែលទទួល បានមកវិញពីប្រព័ន្ធនេះ។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04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CD3B-9955-456B-079F-6EBC65EF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F69B132-A1CE-0A32-F391-2B89DF73DBAE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09D672-33FB-9EAE-A7E8-F91FFA5223E1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F437D5E-4D07-CB96-ED4A-C22B411076D3}"/>
              </a:ext>
            </a:extLst>
          </p:cNvPr>
          <p:cNvSpPr/>
          <p:nvPr/>
        </p:nvSpPr>
        <p:spPr>
          <a:xfrm>
            <a:off x="5146522" y="-14218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C5B64AF-B395-A908-602B-92EA5C807B0F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EE1F881-C7D6-791B-0E02-24DABEC3A33A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9CEC7E3-FC04-6858-9C25-09E565AF563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909E44E-7A6B-14D4-C478-A26E95DDCF19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92A2505-AB51-5260-8BD7-14C7E9746572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BA00D99-0631-A23A-B0B7-F2EFCA7A8351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0C964EC-8729-CA4E-136C-37CBF487E3E7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8027EA7-ABFF-1ADE-BB35-28D54B6AF4E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C249A24-3645-87BA-2DC9-F0656683830F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DFE5C3-EC12-9A68-D8F5-9788C94F3B1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0B371EC-A815-3AC2-23DA-B18CF19DA402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D1AD0-8980-6B7A-E61D-606CCBA5982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34668E-1359-83B8-8113-AE01719B0509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233C19-2245-095B-B062-5876770323D5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887331-95AA-BE95-50A6-964453CA53DB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40D6D4-0EA3-F121-CC2C-86A84484DFF5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CF23FF0-510B-D350-B265-0E4546E5A3F3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561494-D078-B34C-2993-5EEC4CA9D953}"/>
              </a:ext>
            </a:extLst>
          </p:cNvPr>
          <p:cNvSpPr txBox="1"/>
          <p:nvPr/>
        </p:nvSpPr>
        <p:spPr>
          <a:xfrm>
            <a:off x="598025" y="1078964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 .៤.៣ ស្វែងយល់ពី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Data Flow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288F70-EEC8-2DAB-671D-A043E4A58DA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/>
          <a:stretch>
            <a:fillRect/>
          </a:stretch>
        </p:blipFill>
        <p:spPr bwMode="auto">
          <a:xfrm>
            <a:off x="7098599" y="1078964"/>
            <a:ext cx="2767617" cy="5658434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D59015-FF6A-B557-EC0D-59BD436F0534}"/>
              </a:ext>
            </a:extLst>
          </p:cNvPr>
          <p:cNvSpPr txBox="1"/>
          <p:nvPr/>
        </p:nvSpPr>
        <p:spPr>
          <a:xfrm>
            <a:off x="886517" y="1694346"/>
            <a:ext cx="6096000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marR="0" indent="45720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ដើម្បីបកស្រាយប្រព័ន្ធសំណើរឲ្យកាន់តែច្បាស់គឺយើងត្រូវសិក្សាពី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នីមួយៗឲ្យបានលំអិតថាតើវា មានដំណើរការយ៉ាងដូចម្តេចខ្លះនៅលើប្រព័ន្ធសំណើរនេះ។នៅក្នុង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Flow Diagram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បានបង្ហាញឲ្យយើង ឃើញកាន់តែច្បាស់ពីការចូលរួមរបស់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Entity, Process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និង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Data Store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ព្រមទាំងបង្ហាញលទ្ធផលដែលទទួល បានមកវិញពីប្រព័ន្ធនេះ។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919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9071-7970-E073-B77C-581311868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4C8ED8-7BD8-45F7-58FF-464966ED556D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E99DF94-B5DD-E596-6BBE-F7E43B023A99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FD40F07-5FFD-DD29-D6E2-DC1F8CE4B425}"/>
              </a:ext>
            </a:extLst>
          </p:cNvPr>
          <p:cNvSpPr/>
          <p:nvPr/>
        </p:nvSpPr>
        <p:spPr>
          <a:xfrm>
            <a:off x="5146522" y="-22731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6D94F03-4B12-FC6E-984D-84BF3A31F53E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AB7319C-2B49-BB4E-E67A-96E044770B4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7D059A1-966A-0440-C513-A2C13D7AF496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4BD0A48-1786-C9BE-739B-5A067C0BFD95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16B5E7F1-4035-A683-0DEA-0B964326DDB5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7F335A9-B094-231C-A146-C6490D1330A8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B68C39A-D7CF-8FBC-E69D-C486CD9225C4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C8DECEA-152C-14B7-ABE9-93D88DB05608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1F63504-CF2C-A912-1ADB-BA6C865D565E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E89EE62-620A-7BC7-72C9-1981D0BE7FFE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CBF3EA1-F664-3E4F-B6FF-C7FA0693ED3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988E6-E25B-5BCB-3B77-E4303BEF4221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BE88D8-7098-D9D0-9931-AF3C535A4840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EAE34-E8EA-CC5A-26CC-847D13400E2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A4734B-998D-26A4-0D76-8E956D0350A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7C7D62-8549-8ED1-23BB-590D643A9C3E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0A5680-9BA2-7C08-A7B3-8108748A25A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B24082-AD94-3494-A6AD-9E912774FA76}"/>
              </a:ext>
            </a:extLst>
          </p:cNvPr>
          <p:cNvSpPr txBox="1"/>
          <p:nvPr/>
        </p:nvSpPr>
        <p:spPr>
          <a:xfrm>
            <a:off x="471644" y="1144571"/>
            <a:ext cx="8169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៤.៤.៥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Entity Relationship Diagram</a:t>
            </a:r>
          </a:p>
          <a:p>
            <a:pPr marL="91440" marR="0" indent="457200">
              <a:buNone/>
            </a:pP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ខាងក្រោមនេះជា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Entity Relationship Diagram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របស់ប្រព័ន្ធចំណតឆ្លាតវៃ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9F0A3C-B4E0-2E5C-8BE6-FE0BE4BC7F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345" y="1765174"/>
            <a:ext cx="5985039" cy="4345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3673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3F65-4FF6-9477-9341-5E6AC33FB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96704A-EE7A-14AE-B78C-0BD7E9607466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ADAA0A-BD89-8040-533F-B05AA1D8B66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54FDE3B-139A-90A7-512D-95A8953820BC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E1F0F84-B2F4-6C7A-187F-B018730950E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EBC0559-216E-A0D2-3475-04E774AB75A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CD31424-D507-4CAE-9CDA-415CFDB3EED1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3A160279-BED4-1485-74CB-F993740E26D2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B443CD7-73E9-803E-B4CC-09EA35EA22C0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AED1505-6A71-60F3-668D-3DAAC7D66B8F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17D0560-4A0B-6324-D9D4-2C3055410D0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53A90A0-8D59-AED0-B82D-C60ECB1C87E2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F3A8946-1F41-5CEA-A5AE-579FFEDB4227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50B0615-BA56-788C-5FEF-80C20ABF3E07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168D36B-A122-EF5D-5822-E05798EA5D1B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30289-1AF1-728D-2C11-E65943E9FE87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8BE84-24D2-B8FF-30D2-2AA4B3E0784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0DEB4-2736-BCD2-22AE-71158078248C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C374F-4BD5-F636-8EDC-FEA1BC1AE3C2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355CDF-CE63-C1D9-D0D8-0396F4801D04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A3FCEE0-BEF1-5C30-E2F2-6EEAB1E2D6E6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D6221C-0C51-38A4-9B85-8FE3A43B4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38" y="1549492"/>
            <a:ext cx="8455025" cy="45637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AC8729-C967-1B2A-B93D-A54929570AFD}"/>
              </a:ext>
            </a:extLst>
          </p:cNvPr>
          <p:cNvSpPr txBox="1"/>
          <p:nvPr/>
        </p:nvSpPr>
        <p:spPr>
          <a:xfrm>
            <a:off x="509338" y="10728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៤.៤.៦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Database Relationship Diagram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0FA638-04B8-B003-1AF0-CF3BA2D60C99}"/>
              </a:ext>
            </a:extLst>
          </p:cNvPr>
          <p:cNvSpPr txBox="1"/>
          <p:nvPr/>
        </p:nvSpPr>
        <p:spPr>
          <a:xfrm>
            <a:off x="1021626" y="1549492"/>
            <a:ext cx="609600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license_plate_provinces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</a:p>
          <a:p>
            <a:pPr marL="342900" marR="0" lvl="0" indent="-342900" rtl="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Sites_types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Cities</a:t>
            </a: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users</a:t>
            </a: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licesen_plate_types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: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Vehicles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vehicles_type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companies</a:t>
            </a: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Sites</a:t>
            </a: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Sites_types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roles</a:t>
            </a: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email_verifications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sign_up_method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Parking_space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parking_lots_details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</a:t>
            </a:r>
            <a:r>
              <a:rPr lang="en-US" sz="1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Parking_lots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Table Gender </a:t>
            </a:r>
          </a:p>
        </p:txBody>
      </p:sp>
    </p:spTree>
    <p:extLst>
      <p:ext uri="{BB962C8B-B14F-4D97-AF65-F5344CB8AC3E}">
        <p14:creationId xmlns:p14="http://schemas.microsoft.com/office/powerpoint/2010/main" val="2234383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D107A-C0EB-509D-20C1-49DD49238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57D7D1D-864B-48C1-8108-4AD0A0604E34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3DE768-67D1-860C-B2CC-73DFE714DD0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13AA481-E860-67B1-09CB-1DA2C0BEFA03}"/>
              </a:ext>
            </a:extLst>
          </p:cNvPr>
          <p:cNvSpPr/>
          <p:nvPr/>
        </p:nvSpPr>
        <p:spPr>
          <a:xfrm>
            <a:off x="5146522" y="-12275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A224941-53E0-BB45-BD8D-7FDB007C7006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65387E1-74BD-6780-A291-ECC509228FC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2FAAFF1-5E4E-FEC1-82C8-EE4EFB64DC7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4308B0A-B483-D4BD-E7ED-A5702A55B41C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0B5BB37-8C54-6A6B-E313-E868FF542C24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7E6CFC4C-B586-9E00-B0E8-4190340767A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935913F-89AB-BFD3-0605-B170722D0BD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EA78F7EC-2BA9-9B9F-D33D-7EEF8023EC28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E134865-41A1-A61A-B94D-E216285E442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D67475-078D-6B67-1ADA-13FF733036E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EB9EC45-63E4-842D-19D6-F9C1989D22F3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EFA62-5C78-1EC5-FD7B-30B14F2006F7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751C94-9722-9F2B-9836-B1B0A8F0C957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70943-3940-17A9-898B-1E746EAA70D7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0BABDC-8CC7-9238-169D-5D45FCBEC50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CAFC88-25BD-11CB-41B8-FF6B0B2A29B1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FB1F40-992A-EB37-A598-94FD870FDF2B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007D6F-6F4F-5006-B7A7-50B9619CD4B1}"/>
              </a:ext>
            </a:extLst>
          </p:cNvPr>
          <p:cNvSpPr txBox="1"/>
          <p:nvPr/>
        </p:nvSpPr>
        <p:spPr>
          <a:xfrm>
            <a:off x="852680" y="1017155"/>
            <a:ext cx="6096000" cy="382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៤.៥ ស្វែងយល់ពីដំណើរ </a:t>
            </a:r>
            <a:r>
              <a:rPr lang="en-US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diagram Hardware System	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C551CD-B664-5691-256B-962B021ACC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5"/>
          <a:stretch>
            <a:fillRect/>
          </a:stretch>
        </p:blipFill>
        <p:spPr bwMode="auto">
          <a:xfrm>
            <a:off x="5766083" y="1329145"/>
            <a:ext cx="3582332" cy="4852056"/>
          </a:xfrm>
          <a:prstGeom prst="rect">
            <a:avLst/>
          </a:prstGeom>
          <a:noFill/>
          <a:ln w="9525" cap="flat" cmpd="sng" algn="ctr">
            <a:solidFill>
              <a:srgbClr val="E7E6E6">
                <a:lumMod val="75000"/>
              </a:srgb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906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CD7BD05-16A7-72A4-1868-F6479ACD10A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9BF537-ACBD-FD75-7C8A-05087B642250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4E21D51-7621-5F86-7859-5E6A4635E736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C701045-4BF8-9B89-2D06-35AFDF96C2EF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448903C-A577-1130-DD69-DF590F1E39F1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B3A217DE-ECA2-3945-6C38-ADDE4E3F9EA7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4181DD0-F825-28BD-D12A-DC8FB39D70A7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97BAF2B-780B-AA2C-997D-5019288C7E2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DBAB430-0ACD-7FFC-8C4D-39C1FD296BE5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E81BEB7-D84C-82A1-DE50-09D1A367F45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48B872F-3321-295C-E081-935AE021248F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248772DB-B8D9-136A-9EFD-A258749B9BCF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A105D7-02B5-1719-C3AA-C54C21B1020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D9EFA3D-07AD-C4D3-E372-749CDAC719A2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8E53C-D51D-AFB9-5AD8-69C5202C16BE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54936-C1E8-891A-113C-43D100F553C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0D593-D3A1-D829-E292-C6B93AE572D6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3A7451-AC8F-72B2-C473-5EA70E84FA55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chemeClr val="accent2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ទំព័រទី០១</a:t>
            </a:r>
            <a:endParaRPr 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7F2B6B-47BC-E8CB-DCD9-4FD2A80B5EDB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6E43C2-27A7-505A-3C1E-761ED08758F6}"/>
              </a:ext>
            </a:extLst>
          </p:cNvPr>
          <p:cNvSpPr txBox="1"/>
          <p:nvPr/>
        </p:nvSpPr>
        <p:spPr>
          <a:xfrm>
            <a:off x="852680" y="964944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១.១ សេចក្ដីផ្ដើម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9DE96A-90EE-3765-2CC9-B53FDB7EFCBF}"/>
              </a:ext>
            </a:extLst>
          </p:cNvPr>
          <p:cNvSpPr txBox="1"/>
          <p:nvPr/>
        </p:nvSpPr>
        <p:spPr>
          <a:xfrm>
            <a:off x="861952" y="1441254"/>
            <a:ext cx="10322493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នៅក្នុងជំពូកនេះសិក្សាអំពីមូលដ្ឋានគ្រិ</a:t>
            </a:r>
            <a:r>
              <a:rPr lang="en-US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:</a:t>
            </a:r>
            <a:r>
              <a:rPr lang="km-KH" sz="16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សិក្សា​ការកំណត់បញ្ហានៃការសិក្សា​គោលបំណងនៃការសិក្សាសារប្រយោជន៍នៃការសិក្សាទំហំនិងដែនកំណត់នៃការស្រាវជ្រាវនិងរចនាសម្ព័ន្ធការងារ​សិក្សា។ អាស្រ័យ​ហេតុនេះហើយ បានជាប្រព័ន្ធគ្រប់គ្រងចំណតឆ្លាតវៃ មានបំណងជួយសម្រួលដល់វិទ្យាស្ថានឲ្យមានភាពងាយស្រួល នៅក្នុងការគ្រប់គ្រងប្រតិបត្ដិការ របស់រថយន្ដចេញ-ចូលនៅក្នុងវិទ្យាស្ថានទាំងមូល។</a:t>
            </a: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D7B35-26B6-4831-F23F-4466AF189913}"/>
              </a:ext>
            </a:extLst>
          </p:cNvPr>
          <p:cNvSpPr txBox="1"/>
          <p:nvPr/>
        </p:nvSpPr>
        <p:spPr>
          <a:xfrm>
            <a:off x="688258" y="3178895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១.២ ចំណោទបញ្ហានៃការសិក្សា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0D95A5-B8A9-F160-9052-E61AE0BC8F53}"/>
              </a:ext>
            </a:extLst>
          </p:cNvPr>
          <p:cNvSpPr txBox="1"/>
          <p:nvPr/>
        </p:nvSpPr>
        <p:spPr>
          <a:xfrm>
            <a:off x="6401284" y="3861308"/>
            <a:ext cx="588952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មិនអាចដឹងពីប្រតិបត្ដិការ​ រថយន្ដចេញចូល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មិនអាចកំណត់ចំនួនរបស់រថយន្ដ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មិនអាចដឹងពី ចំនួនចំណតនិងចំនួនដែលបានចតនៅក្នុងវិទ្យាស្ថាន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មានការចតរថយន្ដនិងការចេញចូលវិទ្យាស្ថានដោយគ្មាសណ្ដាប់ធ្នាប់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4940245-577D-11C6-DC1A-20E4CC745CDA}"/>
              </a:ext>
            </a:extLst>
          </p:cNvPr>
          <p:cNvSpPr txBox="1"/>
          <p:nvPr/>
        </p:nvSpPr>
        <p:spPr>
          <a:xfrm>
            <a:off x="715153" y="3566023"/>
            <a:ext cx="586400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អ្នកត្រួកពិនិត្យការចេញ-ចូលរបស់រថយន្ដនៅក្នុងវិទ្យាស្ថានត្រូវតក់ចំណាំអត្ដសញ្ញាណដោយដៃ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ពិបាកក្នុងការគ្រប់គ្រងទិន្នន័យរបស់រថយន្ដ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ពុំមានមធ្យោបាយនៅឡើយនៅពេលរថយន្ដបន្ទាប់ចេញពីវិទ្យាស្ថានហើយទៅជួបបញ្ហា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មិនអាចបង្ហាញ រថយន្ដដែលបានចេញចូលក្នុងវិទ្យាស្ថាន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8E0B074-BC2E-339F-ED75-B42EDD2BF3E8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736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D79C6-72A8-0770-C804-8536FAEB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90707D-9C1E-14BE-16F7-E9AB9D0809FC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E8153B-A8C0-EB1F-D7D1-657DCC509163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DD475C5-EB67-6D1D-3F15-96A93DE9C0E6}"/>
              </a:ext>
            </a:extLst>
          </p:cNvPr>
          <p:cNvSpPr/>
          <p:nvPr/>
        </p:nvSpPr>
        <p:spPr>
          <a:xfrm>
            <a:off x="5146522" y="-2380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73BE225-C15A-9D68-40CF-9D5618B55BE2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3D33405-1D6C-2FAB-FB98-C2CB91D771E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BA3B798-C152-D4A9-5E61-B0418CA6B7BC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53A4646-BE66-4213-0C29-E067DE1956AD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9E67F92-40BA-DB03-E656-C76EADBCF818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5B14C92-D279-4CCF-527E-AA2DC788E919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F394B30-B01A-3612-21B7-F6C895C17763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769F5B6-3E33-9EA3-091E-2F3AAFE1D00D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8C86928-278E-8042-4615-3F19272DB7B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C4AA15-4F8B-F758-E680-3D8139F4FEFE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D7F704C-824A-67FC-595B-C1DC8D4DECB6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E8BEB-5ABE-A30E-15E2-8827FADD8B5E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69B7C-3FD2-AC8E-FD90-2FF9D846DE35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566D75-0EAE-BE7C-3590-08DF5B34D74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1532F-0914-A7E7-065E-F86F71005A68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07274-5B48-F6A5-885F-6571628A79D0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AB53B7-E229-3663-C81F-6BE77BD11875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F259F9-615E-B2E8-F99C-37815FE22232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BDDC92-7B8F-AA0A-F6D3-C156B497AB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79" y="1605398"/>
            <a:ext cx="9133040" cy="43284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40515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5B9F2-0B26-57D2-EA30-5DB7A67F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329387B-4ADC-B60F-2AEC-4C9807EC057B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8214008-216E-F984-A7F5-7FFA4F39D1AC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D479E0F-BE0F-EBB6-71C4-8E8760377085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C209A24-1EAE-7306-4A4E-1B2A0DF45367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ABAA754-C0AF-DB55-9072-C04CCEAB70F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6CD2F20-B3F9-5EED-D2DF-89C765E027A1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FEE7AF5-E240-EFC4-FA40-51071B7ABF35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0949D4-52BE-FD0E-71FA-DB890BA9B781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48901D8-4648-845C-97F2-8C0ABA44839A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07BEAED-AD22-1DD7-28CD-4FB32552F9F7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1E8E5F4-5675-D21F-BDEA-306653A9CC7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0D5EA79-EE8F-A34D-73EB-204BC10A7BA0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D6AD1CD-36CB-5958-36B5-22565842E1B8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02027C7-E58B-C7CC-8A43-B837C7C8F155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C55C9-3CA9-C04C-E993-FD228F2F9C8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41AB03-AFFF-8481-871A-5BB023B04C9C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9F92AF-8672-829A-CAA9-B497A13BBE9B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1B9D3B-EA9F-4DFA-8A12-AF8E8B5AD1F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2CDA85-B2EE-8074-3807-8810B56BD667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5EA83DF-5793-F948-B4F3-92600D0F35BD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067036-D97B-A84C-9C2A-7D564C805CE9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21CE3A-F728-A4C6-1B59-107BC679F9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34" y="1612888"/>
            <a:ext cx="8842040" cy="43330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7164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BC510-B536-F3FE-2697-8D5A651E4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847ABF-EF30-A122-AEE6-B97E7ADF3C45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19180F-24BC-DBE3-BC72-15A9DDE9DF4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263EFD6-66E9-390C-E3ED-B73CA5538F49}"/>
              </a:ext>
            </a:extLst>
          </p:cNvPr>
          <p:cNvSpPr/>
          <p:nvPr/>
        </p:nvSpPr>
        <p:spPr>
          <a:xfrm>
            <a:off x="5146522" y="-5966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0130A03-F24B-702F-6B61-A5ACF2F47885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B5553BE-B6FB-1AF6-4E05-BD3B0CF902B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D46961-3B90-8557-4EE6-3F351DE633D6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00CDF7-D5CA-EFBD-DB8B-7ADF92CC974C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ACB1831-4E77-EAE9-EB00-5BE44353E79F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CF31F07-C802-5069-D44D-66A9AB01A2D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B9FBED8-73A5-6F8F-A225-D31420D9DABE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5C49A1F-8F80-EB93-208B-ABEB736C5B5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6C61CA6-42D2-DCBA-86C2-6B7688FB53E2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CAFBD6-AE53-0BA5-E21B-D7DBC306D04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FF9970C-A192-E40B-D5C0-365D3A016F2A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EF884-EB72-DB56-A2EC-B953A9FB31A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30B77-0888-ECE5-AF30-46EA6444C69F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E429F5-F0D1-AD68-A845-A8CE11DA9C6A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3099EB-36B3-4EE2-BEE9-8E88E534B222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ទំព័រទី៣៦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87DB52-3EB1-05DE-ABA9-24363D14FE73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15C7F6D-6656-4D73-1D59-BF1B53204AAE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D3AE148-4476-3166-A3A7-127B41ADDABB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41A072-8304-2FC0-7D11-77552EC694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7" y="1716432"/>
            <a:ext cx="8669623" cy="42386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4729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1CC92-7C4D-DDBF-5E45-5D1A98F1A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FD8D9D-EA94-9EB2-F872-2EB37AEEFD47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B620C7-277B-C6C3-247D-6A6C7EABB874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0967CC7-465B-B206-B534-6E670E375956}"/>
              </a:ext>
            </a:extLst>
          </p:cNvPr>
          <p:cNvSpPr/>
          <p:nvPr/>
        </p:nvSpPr>
        <p:spPr>
          <a:xfrm>
            <a:off x="5146522" y="-39066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61DB9A8-70C8-1276-BA78-DA88C2965A0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047683C-529A-DE7D-8FD2-1078E21647A1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E5809F4-E458-27E0-51FD-CE235B0C5C08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5FCD441-8CEE-6D6E-E827-748C590B404F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D2C2B2E-28CE-589C-F510-037B7A774B9E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951AB44-37C8-7E1F-29D3-C47B5ABDB124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D25F2438-0CEC-9D34-F0CB-B014551D657D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E8BF4AD-F965-66CA-215F-4B4E47DAB7E0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0761B181-1741-8D1B-4D20-84969B0C6BC2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457F89-5637-AA76-F1BF-1940EC2FB78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FF7B8DB2-F60C-5FA2-F4D0-F997E1608BA3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78D9F-9ACF-E421-446A-5BB171E89F0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261A-1A07-29F2-7E88-83A6E520FFEB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991221-72FF-A3D0-6A4B-FA1B01764368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C01E15-3FBC-7B3A-6301-2FFB4C10E921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ទំព័រទី៣៧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DA41F2-8AA9-89B7-A968-DE4AB8D629F7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30BAFE-A859-62B5-4191-C1BF97660A16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1F5FAB-E2B1-4031-D5F9-CB3DBCC33307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915D3-C11E-0760-E6C9-8A33B77AB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16" y="1678966"/>
            <a:ext cx="8940414" cy="43445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3535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1796C-869B-3BCA-CA6C-BA653082D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DE669A3-DEC6-FE0F-2A89-9FDA5260987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425A0C7-8D66-86EB-3C81-B46FE222B319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0CB6341-6854-15E1-65A8-601D5051C5C4}"/>
              </a:ext>
            </a:extLst>
          </p:cNvPr>
          <p:cNvSpPr/>
          <p:nvPr/>
        </p:nvSpPr>
        <p:spPr>
          <a:xfrm>
            <a:off x="5146522" y="-1398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7309EBB-F4CA-3735-496D-B4E9F14D814C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60E6FE19-CA12-758A-197A-C1CABF8BB376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DAFBE55-C94F-1F12-A6A9-890D46E1073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70152F0-64ED-94CA-EBB4-2A3F96582BB7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8D24D987-E724-78F3-6285-EA5A2B77751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91E9375-C8D7-485B-0E2C-488DFFBF0F3F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5C01F8B-89AB-2A10-9869-A2EDA51C9242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46E2E96-A3ED-F382-44B0-1427F34B8E97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3817E1B-F3CE-7DD7-D7AD-28CCD70E9ED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89A65A-DDA8-C1DC-82EB-CE68A198B04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53858B0-CA98-AE29-035C-10367B5026DB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30D8C-07DF-F850-A6CD-2FBAA600EB15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E267DB-1EEF-9041-9404-82ECAC490CF1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5F4E41-657F-2CE0-04CE-997CF5751290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0942F9-D787-EA82-EB47-5AB84EDA6B46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ទំព័រទី៣៨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5A1D9F-DB78-510E-FC0D-5ACCD7414E32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04635C-7902-EF33-2281-27091E9033D8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1BF4DE-663F-A2AD-49EF-1B4486E86085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5F4A61-7962-1730-E9DC-B18A24BC59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44" y="1605989"/>
            <a:ext cx="8802711" cy="42851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722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DAFCD-3F9C-C732-0D7A-35C98273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4B3ED1-A4F3-E386-D68B-DF8C143A29E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848488-F26D-31B1-72C5-A5AE0C971E8E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B0DC071-85BA-4879-8464-97B675E6B2B4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E471662-78E5-91C6-4E94-74B404A14291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E7A770B-29F6-5635-35A3-E6E063B82587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2C40312-E8F3-7EF9-E667-CE04254B4030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AB102D5-9D7C-42DF-580F-8294492228D2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392C53-E0CA-99BA-21C7-B0E3E14F1159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85ED99A-A159-A602-B14F-D7342469649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4B93A57F-D1F4-9B20-3475-B1844783623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6C502F7-0E47-5C2A-E179-FCD300C3A522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C769D29-B0D6-6108-FBAF-2FF4DBFDFDDA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1EBF92-0E24-90B0-4BA0-4E019BE5D16A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4EA9FD33-0928-5B82-BE66-4DB508AF219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B244D-661D-C4D6-D253-50F26E58FABF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ECBA8-2695-069A-D3E9-08032FDC7A17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D91D39-BBA4-D6E4-CCF3-983AE650B36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E0D58-AD28-18C6-1B7F-4E55BFF22A5C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ទំព័រទី៣៩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4D4DE5-EA5C-34CE-7D6D-74B2B1CDDA0D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FDA761-CA55-3F35-E670-EC7C5AC44ED9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C26472F-F8ED-5752-1239-2AAFAF935C8E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A1140-B211-16EA-B9DB-F9883F8A95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1586827"/>
            <a:ext cx="8894113" cy="4349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7954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B20FB-1F0D-29A0-25F8-4B8EDE41B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BC7CB9-8755-5238-D36D-FD82D9FCFF6E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AD9254-2825-BB56-AD0F-EDCB02008D6E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1A7B504-0610-8E7B-082E-A339C9E5AF4A}"/>
              </a:ext>
            </a:extLst>
          </p:cNvPr>
          <p:cNvSpPr/>
          <p:nvPr/>
        </p:nvSpPr>
        <p:spPr>
          <a:xfrm>
            <a:off x="5146522" y="-13042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D55AC91-82EC-5FB7-F547-694A7F223F7F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A43D8E6-7EE5-3E0C-F78C-AFBAFB99A2E1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48A0E67-85D4-85A7-FCB6-2DA8855DB127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DEA2B83-461B-9C73-40DB-3838C7F8F453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F685CDC-9DA1-64BB-0B85-117BC7FED891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EAA7A8A-2BA6-5698-883A-7C72AC7D2EA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11C1180-0B73-F2C8-F23C-1FE494049DDF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2548788-A5C7-67BB-667B-46CA645B8F2B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CEE22F1-CFDD-8A23-029F-0D8407307C31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B931C06-0560-8CF6-33CA-7DB85CC0D4FA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801B666-0DE1-3D6A-2F95-65AE7BBE4A78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E2E751-4FE6-5C31-1BAD-CE9C2E0465F1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F98958-1774-0BDD-7964-4CC6803FCADF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B558D-D3CA-6B7B-9BB8-BB67E31F5C2C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F55FA9-9EB7-409E-76CA-6AB9E7A94E78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589991-F284-E0F2-18C6-2F772D42A562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70A63C-28EE-8268-F39A-11A3464556A7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C24EE0-2020-CCB9-EA78-7DE82FB27500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13BA5B-9AEB-2C45-53E5-6D35E29188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48" y="1631174"/>
            <a:ext cx="9031920" cy="43658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8509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66E77-4ECF-A6F5-9D85-69E860CD7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559084C-26CF-F12C-C123-87D162AD2E4B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F7C161-498F-1CBE-0082-3C85B4B785BC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E7C8A5E-8D4E-EB25-4C68-90AA8A05AA15}"/>
              </a:ext>
            </a:extLst>
          </p:cNvPr>
          <p:cNvSpPr/>
          <p:nvPr/>
        </p:nvSpPr>
        <p:spPr>
          <a:xfrm>
            <a:off x="5128235" y="-2380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E4969E2-E17C-26E1-519E-D170DD84B76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04A47D1-02B0-077D-A51F-EF7CFD93D0F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5E745C7-1637-6861-4FD4-B86AD7FC870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BB6C1D8-1055-3F00-3DC9-B6A803160FB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273CCA2-06AB-325C-8583-11182C521FC7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B1F0996-DB72-8D5E-0272-2BC6B0BEE62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D3A284C-501C-02CC-6457-74A43B19BCC3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74A7353-A3B1-8B51-AC43-168D6A249CA8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6149795-1419-05B5-5BA8-15836855AB12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1A503A0-4A96-877D-A146-79E51F833F1F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55C49E3-9BBB-08BA-0E38-2C9BAC213A48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3DBBA-B207-3800-D7FF-C1698CCAF16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8AF62D-E7C3-15EF-913A-6687B562567B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298A0C-D253-743F-E902-36CB1EA22C0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08FE1E-C950-BCC0-8592-D6F6F359E72C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6B2F7B-6F28-08C2-6AEF-07DEB0F2361A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9F4B7-8ECF-4B33-8134-EB8D3141040E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844BD65-9B34-3961-3156-2F4494E4C719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C72C43-677A-36B0-9747-72222C92FC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891" y="1690463"/>
            <a:ext cx="9038572" cy="4342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748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895D6-B73F-8F8C-0E57-5F449A022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9CCB59-E0F4-B112-37C6-2AD19F3BB91D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66F507-6B14-086D-B970-B8A290FA1A96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3CACC6B-C07B-9BC1-9316-DC828735DAE1}"/>
              </a:ext>
            </a:extLst>
          </p:cNvPr>
          <p:cNvSpPr/>
          <p:nvPr/>
        </p:nvSpPr>
        <p:spPr>
          <a:xfrm>
            <a:off x="5146522" y="-2380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8086DDF-8443-E51D-233D-773F00933244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AB89A76-B154-01BD-EE53-174B8ACFCFF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C4503A6-4AC6-4848-A6FF-79BC814929BD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76F04E5-54B1-202E-9842-E89BEDC0452C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A08BAE5-5D5C-6720-9B4D-2BD11AB8DF32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69A700A-1188-241D-FCEA-28EBFFE10D6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A677EF7-224A-BFFE-5AB5-5254908458AD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DB49189-80FA-1231-E72F-0B644454183D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9E06696-62E4-95F2-5D7F-FC75F719007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79FE95-F7FA-F757-875E-1A5BF78FE280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59C5EC5-EF7A-FE02-1B73-151A8D56A457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C7B006-031C-7EFD-6822-7D3A4CCEECB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24F6B-C053-0B80-FD75-E052E2498FE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FDFC6E-F90D-E74D-C88D-502EF68BF25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61786A-CB36-87AA-E0B8-FDB6E5EF4131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2F8F6F-54AC-C0E2-69FA-DAB3C56536DF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69EE05-0C16-659B-9388-7C4D84292C5F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EAD881B-C931-CB2B-B95B-2182EC8659F2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ECFC0B-468D-7049-F173-D22FA51AC7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78" y="1648174"/>
            <a:ext cx="9229244" cy="4378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53029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F7C38-1E5E-AF86-9BF4-2DDF1B6B0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0EB638-7298-983F-3B61-7BA9E63F450A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074D45-3F5C-C3E0-23B9-BEACBCE232F3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7178780-2AD2-17EC-E84F-69E2C9F7F16A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F22AB28-B4AF-E2A6-CE3F-0F4CDFA7F1C5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FB1312A-6A41-EC56-8273-9C1BD4E571B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1B4DD41-BCCE-A013-D9C5-DBC5E6EF8D6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D33F052-0CEA-A432-8F08-445D22FD148E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3A39D48-3CBD-FDDA-172C-666CDB7AF0F5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EE19B01-1807-72E1-881A-57601D583E04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9BD66B4-9A93-F17C-246F-15D0EB0977D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41C33E9-41CA-492E-2463-85A42922A5DC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37E22DE-43EC-E8FE-9053-A0CE98FA174D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55F46D7-83AC-AF67-B461-5953CC5BE67B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148FD106-ACF0-A4E2-E9C4-B2276C3EDB5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72706D-6D9B-76B0-656C-D67A64E4BDC1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AA017-03F0-6B51-3393-EF4A072A8234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8A5421-46A1-4754-63B8-7C270182069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9569E-E4AD-0469-CFF6-885067DA3B6C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0528E2-FA86-2765-87EE-A824EAF3B0FA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598AFA-9F52-392F-F8A6-B9E0598F3409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3BB75A-1A43-FE1F-D0D9-98C7E2E512CA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212516-21AE-A0E7-04A2-41DB7F9F0F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62" y="1631174"/>
            <a:ext cx="8986429" cy="436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699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F985B-9A8F-5E5B-0C89-52817572B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2B91CB-226B-7E3B-BD51-4736BDAC7CCE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9C9CC9-5A9D-FE05-0D04-8B80B78974B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BAAF120D-166E-B71E-2398-18EE26884127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21492D1-E0CE-F47C-B4A3-D49F7089B7A6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B05E4C4-0194-BE05-E36B-61EF3130646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6CF7B8-4C68-8EEE-90FD-47F5B79AD02C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4ED0559-4713-149E-451F-1DA600AEF46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A6796C9-9246-1E28-32BC-ADF8591C1F2F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5FC2FA2-CEA1-48A7-E4B7-A96500105C6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41A2690-1989-C112-1A27-B9C47033046F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A0C2AAE-87FD-A0F1-7570-BBB9699EB458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505476C4-7ACC-C9AC-2B6F-DD9D0E08C5EB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CB0007-D0D4-754D-862B-7EBF8473380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EA18C810-95F5-186A-C15D-856DA5D56034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D34697-D864-1706-302E-29126011C8DC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650F95-1144-5051-147A-CC94B75055A3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8C026-CA36-6379-DF0A-4985FB29B627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FD683A-8B78-321E-15E2-795649FBCB72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3175B5-5562-A92F-3BF1-CA88DE19C797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19EF93D-7BFD-8A56-8D27-D09053069E10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8DD2955-A065-8B0D-AD27-06A76A9A12E8}"/>
              </a:ext>
            </a:extLst>
          </p:cNvPr>
          <p:cNvSpPr txBox="1"/>
          <p:nvPr/>
        </p:nvSpPr>
        <p:spPr>
          <a:xfrm>
            <a:off x="852680" y="118890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១.៣ គោលបំណងនៃការសិក្សា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5727A4-0FB7-86AC-0FAC-679BCA3C6EE2}"/>
              </a:ext>
            </a:extLst>
          </p:cNvPr>
          <p:cNvSpPr txBox="1"/>
          <p:nvPr/>
        </p:nvSpPr>
        <p:spPr>
          <a:xfrm>
            <a:off x="1060980" y="1746536"/>
            <a:ext cx="10852804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គ្រប់គ្រងការប្រតិបត្ដិការចេញ-ចូលរបស់រថយន្ដនៅក្នុងវិទ្យាស្ថានទាំងមូល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ត្រួតពិនិត្យ និងចាប់យកស្លាកលេខរក្សាទុកជំនួសការកត់ដោយដៃ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គ្រប់គ្រងចំណតនៅក្នុងវិទ្យាស្ថានទាំងមូល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គ្រប់គ្រងរបាយការណ៍ ដែលរថយន្ដបានចូលចត ប្រចាំថ្ងៃ សប្ដាហ៍ ខែនិងឆ្នាំ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មានភាពងាយស្រួលនៅពេលវិទ្យាស្ថានគ្រប់គ្រងនិងស្វែងរកព័ត៌មាននៅពេលដែលរថយន្ដមានបញ្ហាក្រោយពីបានចេញពីវិទ្យាស្ថាន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បានរៀបចំការចតរថយន្ដ និងការចេញចូលវិទ្យាស្ថានឲ្យសណ្ដាប់ធ្នាប់ជាងមុន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ដឹងពីចំនួនចំណតនិងចំនួនដែលរថយន្ដបានកំពុងចតនៅក្នុងវិទ្យាស្ថាន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អាចដឹងពីប្រវត្ដិរបស់រថយន្ដបានចេញចូលវិទ្យាស្ថាន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782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1850B-D7E4-B357-3CB9-8897005B3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01E5C8-BF6A-8110-DA78-A39B6D5BD331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FA8E28-8BD3-D31A-7E89-17AACEC28CDE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18622A9-904D-9187-6C02-7E143ECCEBE9}"/>
              </a:ext>
            </a:extLst>
          </p:cNvPr>
          <p:cNvSpPr/>
          <p:nvPr/>
        </p:nvSpPr>
        <p:spPr>
          <a:xfrm>
            <a:off x="5089775" y="-1466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42FAA81-7010-26FA-ED96-2171C3908891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E21E1C66-3571-3C78-8CF6-B0FA6A7E1733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852128A-4CD8-DF92-7C97-52089FFC2381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74DDBB1-A58E-F04D-DF0C-9935BB6A753D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708C125-E703-760E-B9A6-6C5628717CAD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FF684EB-8A38-C9D4-3A1A-925C6BEBED3B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477CB91-D275-C0DE-DBF5-BCE8B23B9E61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C168CB9E-CB41-A1A7-03ED-2AEEB26D2E37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11A3712-C8CE-15D0-ED74-596BB833EFB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1DA4D5-B159-8CDE-96BD-9E4D2D49E7E5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867745B-8378-EF2D-1637-7C0E294536CD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972E4-DCD3-A5C6-07E7-A3C5FEC2263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C08B47-FA19-3C26-9214-FEA91A6128E1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FB0DB-78DB-2BB1-5F37-55A148547461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FC18B-6AE5-4769-B56A-F1D8372B800E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E77E85-397E-4297-8EF9-8E8775B6641D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E952960-E2BF-1BB6-F466-EDA7ABB7372A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872A643-2518-4B79-23AB-B06FD165F64E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6F593F-7DCE-0297-7404-1366455A9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16" y="1631174"/>
            <a:ext cx="8934734" cy="43628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9258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8C322-B3B8-FA63-6EF4-483BF610A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2AD4AA-0659-D905-D9AF-836C676B25CE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67C3D62-90B6-FE95-A18C-E4FF036414D4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D6333F4-81DB-8D22-BBB0-CE86C7A01B46}"/>
              </a:ext>
            </a:extLst>
          </p:cNvPr>
          <p:cNvSpPr/>
          <p:nvPr/>
        </p:nvSpPr>
        <p:spPr>
          <a:xfrm>
            <a:off x="5145593" y="-40328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9316FAB-38E7-934C-95A0-F3BF62E578D9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44BED62-BDFA-43D8-224A-DE6B548FE112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F1B06B70-9614-A773-22C7-3550BEB1743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9A56529-E1DB-AB42-41B6-E2459922E31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3B6A6D1-C818-C7CF-E400-32B5B5AE0AA7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3EBD11A-5C70-1DEE-B5A8-5FD4D9050A9A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0A97C5B-7CEF-841F-A661-5803023240BB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DF41037-0750-0A3D-062E-2CFD4B46474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61787A3-EB2D-1CC7-BD12-03272CF50091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2EDB50-8DE4-C19C-59E3-89EBC411BF78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B74ED6E-A9C4-4110-A3DB-C4C594B9C229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E0072-6E6E-FE44-3539-0429BA2BE661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150CC-2699-1F82-A085-AC1F431BF05E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BDF4E-BA44-D0E7-1C66-BB89D2C07E0F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31CFF5-5F92-90E4-E9A7-F3D2A98CABD6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168964-49B9-60EF-28BF-C9AB70D1D6D2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4EF334-3D77-3BF7-5957-E5BFD4DB3EAE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5281EA-9888-E2A0-B485-F428257FDBDA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D828AB-9A25-C799-FE6E-A9698D5DA4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688" y="1622197"/>
            <a:ext cx="8736808" cy="42689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121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2DA6F-0D09-B0F9-3E17-FBC4DD8FE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D9ADB5-6509-2DDE-925E-1B37343F117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3667BF-3B72-C58D-1A57-43DE4462A5C9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622A901-4E7F-592B-9D85-BD03928D2BE4}"/>
              </a:ext>
            </a:extLst>
          </p:cNvPr>
          <p:cNvSpPr/>
          <p:nvPr/>
        </p:nvSpPr>
        <p:spPr>
          <a:xfrm>
            <a:off x="5146522" y="-24098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8BBC15FA-82E3-B692-6275-EC06D87130A1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A34C912-A48E-EDEE-53F8-02BD90C33FFD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6E39CF4-41E8-F2F2-36A5-98E4E8DCA30A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A067736-2965-C09C-CD9B-E2F88FF78DE8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B5E6D48-CF99-7724-7E7B-03534E0A0C22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0FB42C3-2598-F3A2-E622-E041AA01A64A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A8D9EBD-8A76-C8E6-8474-FBE9F370E0C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983712B-50F9-2306-0911-F2F15FA5E975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59E771C-084E-2060-2090-673E70FEC48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30986E9-B486-2415-CDB6-C34C1A2E2A2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114316A-0534-04BD-AE22-06D2A579167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4DCD9-4E46-FBB1-B476-E1CF70F85898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1A11A-0FB0-286E-717F-DBA003D1E332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7487CA-366D-02C4-49EC-5FC71B2E41D2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38A94-A91D-A3CA-05D1-441181D1C25C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ទំព័រទី៤៦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D9C522-778F-4BEF-EDCE-3739C19A85D9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437554-0D20-AFBD-A11A-4C5CECCFD6B9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218C00-2601-FE5D-701F-F47E28C76F5C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B4EFA0-71FF-E670-6EF1-A5A96B18B6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34" y="1748750"/>
            <a:ext cx="8638341" cy="4196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60957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FEB9B-3A1A-007B-1E69-F04A4F98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0BAC4D0-6F8D-4BC7-504C-A02BD14CFD9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69DD76-8C11-E2AC-664A-8B974E247C69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74297646-4934-70A3-9F0C-781B68F3FDB9}"/>
              </a:ext>
            </a:extLst>
          </p:cNvPr>
          <p:cNvSpPr/>
          <p:nvPr/>
        </p:nvSpPr>
        <p:spPr>
          <a:xfrm>
            <a:off x="5146522" y="-30533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F70DE26-11C1-75F1-0B85-EF1574BFA42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BB81C54-098A-B42A-1B74-E95EEEC984B0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D036677A-ED02-8F16-9C71-BF183E4D7056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79D7A0D-9056-EE2C-B2BA-8B60876F5C5D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6677A84-64B5-6E8A-92CD-635694C9BC23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4D95633-4382-565C-EA19-6D12DC68BDB7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F94EEC4-2EAB-4F7E-FFA4-D615906AB100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7481403-AC81-1285-0DDA-7F224DB92C6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75A2955-FAAE-0441-8345-B8272AA16435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A4B4F2-69EA-5F91-7669-D8D83C10168D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E77AEC31-E4C2-E9AA-CD97-CE15857946AA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302B9-4740-B4C8-5E8D-48328BB90F5C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6A3BD-B47B-5EFA-F598-FA5C18745677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EF9C51-019A-2C61-9BC6-512DC72E2AA0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7874BA-425F-2DDB-9C65-20FF855137C2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ទំព័រទី៤៧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F5B790-460C-9C56-7073-04F65C1B4FDC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8C5824-B0D7-3032-4E2F-FA0B2FB15D0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4586A0-9F29-5F51-4B10-DAB8E198CF9C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8645026-3AED-C308-14C1-04E08C470A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574" y="1767702"/>
            <a:ext cx="8633205" cy="41943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8231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A2B2-49AD-5287-1B23-321BD8938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9AA740E-A1A1-C85C-A13A-D96B0DED0F40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48C84C-5A93-17F9-591D-2A9256E458BB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A9F4477-E18D-B05A-9F7C-B823C447F778}"/>
              </a:ext>
            </a:extLst>
          </p:cNvPr>
          <p:cNvSpPr/>
          <p:nvPr/>
        </p:nvSpPr>
        <p:spPr>
          <a:xfrm>
            <a:off x="5146522" y="-341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A4870-5135-B726-0844-85961B5A10EB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45CA6F8-1EF4-D180-9197-776C4F106A86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7492196-3E6A-6B42-B391-D8AFC8792CA3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1D4D612-34CF-51A6-50B7-3B707C4A9592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4AE9DC7-1EC7-62A5-93B0-067E91198679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F4955CE-59C8-A3EC-36E1-FC62C9D9BBC8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0D4F658-B95B-A0C4-4F39-3B483A6D02D8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835C309-D44D-96C7-0772-C8DE1E582C3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F66D21C-86F9-3B63-B2D3-95F40FBA612C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C2437CE-E620-F797-3AB2-4FBDC309C248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6A8599B-A187-5712-CAAB-1A2954FDB77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6F844-F41A-C6E2-B1A9-B53E3717DEA2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461EC-370F-EBBD-BBC3-7A2DA02D375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F982D8-34DA-6D93-7E04-A2962A320A2E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8B5D2D-A177-9888-F72A-E41AA9EEF96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ទំព័រទី៤៨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846D66-08C3-8A03-B498-4B765AAC3236}"/>
              </a:ext>
            </a:extLst>
          </p:cNvPr>
          <p:cNvSpPr txBox="1"/>
          <p:nvPr/>
        </p:nvSpPr>
        <p:spPr>
          <a:xfrm>
            <a:off x="2871020" y="700046"/>
            <a:ext cx="7148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ជំពូកទី ៤ ​</a:t>
            </a:r>
            <a:r>
              <a:rPr lang="en-US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cs typeface="Khmer OS Muol" panose="02000500000000020004" pitchFamily="2" charset="0"/>
              </a:rPr>
              <a:t>កាវិភាគ និងលទ្ធផលដែលទទួលបានពីការសិក្សា </a:t>
            </a:r>
            <a:endParaRPr lang="en-US" dirty="0">
              <a:solidFill>
                <a:srgbClr val="4472C4"/>
              </a:solidFill>
              <a:latin typeface="Times New Roman" panose="02020603050405020304" pitchFamily="18" charset="0"/>
              <a:cs typeface="Khmer OS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1CE3AE-8893-967E-75EC-9C9234AC2DDB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0EAF75A-68B2-92D1-6DC8-8B35072A2FF6}"/>
              </a:ext>
            </a:extLst>
          </p:cNvPr>
          <p:cNvSpPr txBox="1"/>
          <p:nvPr/>
        </p:nvSpPr>
        <p:spPr>
          <a:xfrm>
            <a:off x="1021626" y="12241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៤.៦ លទ្ធផលសម្រាច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673D72C-0CC0-4F19-27E5-BD6B724A5D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81" y="1629690"/>
            <a:ext cx="8961132" cy="42780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5456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DDF21-3734-2FD8-2EC3-6D30798F6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162A343-CA0E-53FC-CEAD-17EB63B3CAFE}"/>
              </a:ext>
            </a:extLst>
          </p:cNvPr>
          <p:cNvSpPr/>
          <p:nvPr/>
        </p:nvSpPr>
        <p:spPr>
          <a:xfrm>
            <a:off x="-118476" y="6449564"/>
            <a:ext cx="5058696" cy="446404"/>
          </a:xfrm>
          <a:custGeom>
            <a:avLst/>
            <a:gdLst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839694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505398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505398"/>
              <a:gd name="connsiteX1" fmla="*/ 4638849 w 5058696"/>
              <a:gd name="connsiteY1" fmla="*/ 0 h 505398"/>
              <a:gd name="connsiteX2" fmla="*/ 5058696 w 5058696"/>
              <a:gd name="connsiteY2" fmla="*/ 419847 h 505398"/>
              <a:gd name="connsiteX3" fmla="*/ 4638849 w 5058696"/>
              <a:gd name="connsiteY3" fmla="*/ 505398 h 505398"/>
              <a:gd name="connsiteX4" fmla="*/ 29497 w 5058696"/>
              <a:gd name="connsiteY4" fmla="*/ 446404 h 505398"/>
              <a:gd name="connsiteX5" fmla="*/ 0 w 5058696"/>
              <a:gd name="connsiteY5" fmla="*/ 0 h 505398"/>
              <a:gd name="connsiteX0" fmla="*/ 0 w 5058696"/>
              <a:gd name="connsiteY0" fmla="*/ 0 h 466069"/>
              <a:gd name="connsiteX1" fmla="*/ 4638849 w 5058696"/>
              <a:gd name="connsiteY1" fmla="*/ 0 h 466069"/>
              <a:gd name="connsiteX2" fmla="*/ 5058696 w 5058696"/>
              <a:gd name="connsiteY2" fmla="*/ 419847 h 466069"/>
              <a:gd name="connsiteX3" fmla="*/ 4638849 w 5058696"/>
              <a:gd name="connsiteY3" fmla="*/ 466069 h 466069"/>
              <a:gd name="connsiteX4" fmla="*/ 29497 w 5058696"/>
              <a:gd name="connsiteY4" fmla="*/ 446404 h 466069"/>
              <a:gd name="connsiteX5" fmla="*/ 0 w 5058696"/>
              <a:gd name="connsiteY5" fmla="*/ 0 h 466069"/>
              <a:gd name="connsiteX0" fmla="*/ 0 w 5058696"/>
              <a:gd name="connsiteY0" fmla="*/ 0 h 456236"/>
              <a:gd name="connsiteX1" fmla="*/ 4638849 w 5058696"/>
              <a:gd name="connsiteY1" fmla="*/ 0 h 456236"/>
              <a:gd name="connsiteX2" fmla="*/ 5058696 w 5058696"/>
              <a:gd name="connsiteY2" fmla="*/ 419847 h 456236"/>
              <a:gd name="connsiteX3" fmla="*/ 4127572 w 5058696"/>
              <a:gd name="connsiteY3" fmla="*/ 456236 h 456236"/>
              <a:gd name="connsiteX4" fmla="*/ 29497 w 5058696"/>
              <a:gd name="connsiteY4" fmla="*/ 446404 h 456236"/>
              <a:gd name="connsiteX5" fmla="*/ 0 w 5058696"/>
              <a:gd name="connsiteY5" fmla="*/ 0 h 456236"/>
              <a:gd name="connsiteX0" fmla="*/ 0 w 5058696"/>
              <a:gd name="connsiteY0" fmla="*/ 0 h 446404"/>
              <a:gd name="connsiteX1" fmla="*/ 4638849 w 5058696"/>
              <a:gd name="connsiteY1" fmla="*/ 0 h 446404"/>
              <a:gd name="connsiteX2" fmla="*/ 5058696 w 5058696"/>
              <a:gd name="connsiteY2" fmla="*/ 419847 h 446404"/>
              <a:gd name="connsiteX3" fmla="*/ 106179 w 5058696"/>
              <a:gd name="connsiteY3" fmla="*/ 397242 h 446404"/>
              <a:gd name="connsiteX4" fmla="*/ 29497 w 5058696"/>
              <a:gd name="connsiteY4" fmla="*/ 446404 h 446404"/>
              <a:gd name="connsiteX5" fmla="*/ 0 w 5058696"/>
              <a:gd name="connsiteY5" fmla="*/ 0 h 4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696" h="446404">
                <a:moveTo>
                  <a:pt x="0" y="0"/>
                </a:moveTo>
                <a:lnTo>
                  <a:pt x="4638849" y="0"/>
                </a:lnTo>
                <a:lnTo>
                  <a:pt x="5058696" y="419847"/>
                </a:lnTo>
                <a:lnTo>
                  <a:pt x="106179" y="397242"/>
                </a:lnTo>
                <a:lnTo>
                  <a:pt x="29497" y="446404"/>
                </a:lnTo>
                <a:lnTo>
                  <a:pt x="0" y="0"/>
                </a:lnTo>
                <a:close/>
              </a:path>
            </a:pathLst>
          </a:custGeom>
          <a:solidFill>
            <a:srgbClr val="B0C1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65956F4D-C226-89A7-3864-67816748C5A4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1A0D1-ADC5-6D00-C8BB-6B4FED8B94B5}"/>
              </a:ext>
            </a:extLst>
          </p:cNvPr>
          <p:cNvSpPr txBox="1"/>
          <p:nvPr/>
        </p:nvSpPr>
        <p:spPr>
          <a:xfrm>
            <a:off x="4940220" y="1885467"/>
            <a:ext cx="3994599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 ៥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សេដ្ឋកិច្ច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F0E9FEEA-E635-2B6A-15B8-8C0BFAB3815A}"/>
              </a:ext>
            </a:extLst>
          </p:cNvPr>
          <p:cNvSpPr/>
          <p:nvPr/>
        </p:nvSpPr>
        <p:spPr>
          <a:xfrm>
            <a:off x="-31463" y="1151603"/>
            <a:ext cx="4109884" cy="5759246"/>
          </a:xfrm>
          <a:custGeom>
            <a:avLst/>
            <a:gdLst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2054942 w 4109884"/>
              <a:gd name="connsiteY3" fmla="*/ 11412794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117987 w 4109884"/>
              <a:gd name="connsiteY3" fmla="*/ 5739581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5759246"/>
              <a:gd name="connsiteX1" fmla="*/ 2054942 w 4109884"/>
              <a:gd name="connsiteY1" fmla="*/ 0 h 5759246"/>
              <a:gd name="connsiteX2" fmla="*/ 4109884 w 4109884"/>
              <a:gd name="connsiteY2" fmla="*/ 5706397 h 5759246"/>
              <a:gd name="connsiteX3" fmla="*/ 117987 w 4109884"/>
              <a:gd name="connsiteY3" fmla="*/ 5739581 h 5759246"/>
              <a:gd name="connsiteX4" fmla="*/ 49162 w 4109884"/>
              <a:gd name="connsiteY4" fmla="*/ 5759246 h 5759246"/>
              <a:gd name="connsiteX5" fmla="*/ 0 w 4109884"/>
              <a:gd name="connsiteY5" fmla="*/ 0 h 57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884" h="5759246">
                <a:moveTo>
                  <a:pt x="0" y="0"/>
                </a:moveTo>
                <a:lnTo>
                  <a:pt x="2054942" y="0"/>
                </a:lnTo>
                <a:lnTo>
                  <a:pt x="4109884" y="5706397"/>
                </a:lnTo>
                <a:lnTo>
                  <a:pt x="117987" y="5739581"/>
                </a:lnTo>
                <a:lnTo>
                  <a:pt x="49162" y="5759246"/>
                </a:lnTo>
                <a:lnTo>
                  <a:pt x="0" y="0"/>
                </a:lnTo>
                <a:close/>
              </a:path>
            </a:pathLst>
          </a:custGeom>
          <a:solidFill>
            <a:srgbClr val="045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761051C4-C89F-BA8A-9AC4-105D8A6F2C4E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C08BE67E-B2F8-6CF9-EBB5-C4FDDD16EAE0}"/>
              </a:ext>
            </a:extLst>
          </p:cNvPr>
          <p:cNvSpPr/>
          <p:nvPr/>
        </p:nvSpPr>
        <p:spPr>
          <a:xfrm>
            <a:off x="0" y="5142271"/>
            <a:ext cx="2517058" cy="17157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24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2">
            <a:extLst>
              <a:ext uri="{FF2B5EF4-FFF2-40B4-BE49-F238E27FC236}">
                <a16:creationId xmlns:a16="http://schemas.microsoft.com/office/drawing/2014/main" id="{57910405-5FF8-F5E9-49C4-66838F403E4B}"/>
              </a:ext>
            </a:extLst>
          </p:cNvPr>
          <p:cNvSpPr/>
          <p:nvPr/>
        </p:nvSpPr>
        <p:spPr>
          <a:xfrm>
            <a:off x="-31463" y="5279922"/>
            <a:ext cx="2458064" cy="16309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1B18DF5-59B4-92B5-349B-A91EE27EF471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6FC11384-A02F-B180-2C16-B3C3F790F8C8}"/>
              </a:ext>
            </a:extLst>
          </p:cNvPr>
          <p:cNvSpPr/>
          <p:nvPr/>
        </p:nvSpPr>
        <p:spPr>
          <a:xfrm>
            <a:off x="-31463" y="2290887"/>
            <a:ext cx="4200341" cy="14059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60 w 8000"/>
              <a:gd name="connsiteY0" fmla="*/ 10072 h 10072"/>
              <a:gd name="connsiteX1" fmla="*/ 0 w 8000"/>
              <a:gd name="connsiteY1" fmla="*/ 0 h 10072"/>
              <a:gd name="connsiteX2" fmla="*/ 8000 w 8000"/>
              <a:gd name="connsiteY2" fmla="*/ 0 h 10072"/>
              <a:gd name="connsiteX3" fmla="*/ 6000 w 8000"/>
              <a:gd name="connsiteY3" fmla="*/ 10000 h 10072"/>
              <a:gd name="connsiteX4" fmla="*/ 60 w 8000"/>
              <a:gd name="connsiteY4" fmla="*/ 10072 h 10072"/>
              <a:gd name="connsiteX0" fmla="*/ 75 w 10000"/>
              <a:gd name="connsiteY0" fmla="*/ 10288 h 10288"/>
              <a:gd name="connsiteX1" fmla="*/ 0 w 10000"/>
              <a:gd name="connsiteY1" fmla="*/ 0 h 10288"/>
              <a:gd name="connsiteX2" fmla="*/ 10000 w 10000"/>
              <a:gd name="connsiteY2" fmla="*/ 288 h 10288"/>
              <a:gd name="connsiteX3" fmla="*/ 7500 w 10000"/>
              <a:gd name="connsiteY3" fmla="*/ 10217 h 10288"/>
              <a:gd name="connsiteX4" fmla="*/ 75 w 10000"/>
              <a:gd name="connsiteY4" fmla="*/ 10288 h 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288">
                <a:moveTo>
                  <a:pt x="75" y="10288"/>
                </a:moveTo>
                <a:cubicBezTo>
                  <a:pt x="50" y="6955"/>
                  <a:pt x="25" y="3333"/>
                  <a:pt x="0" y="0"/>
                </a:cubicBezTo>
                <a:lnTo>
                  <a:pt x="10000" y="288"/>
                </a:lnTo>
                <a:lnTo>
                  <a:pt x="7500" y="10217"/>
                </a:lnTo>
                <a:lnTo>
                  <a:pt x="75" y="102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417C0-D6AC-5F41-1541-8AE96F30790D}"/>
              </a:ext>
            </a:extLst>
          </p:cNvPr>
          <p:cNvSpPr txBox="1"/>
          <p:nvPr/>
        </p:nvSpPr>
        <p:spPr>
          <a:xfrm>
            <a:off x="1076269" y="2555451"/>
            <a:ext cx="1745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០៥</a:t>
            </a:r>
            <a:endParaRPr lang="en-US" sz="4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7FD5B5-CC84-A688-D27C-8253C921F9ED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39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DE16E-AC4E-6C14-B988-1B725952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8E54BB-4EC3-8A6B-C756-642214E05A4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3C67D-0D9C-3C77-C935-773B14E0FE48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B541EFC-2AAE-3470-513E-C96EF81CB691}"/>
              </a:ext>
            </a:extLst>
          </p:cNvPr>
          <p:cNvSpPr/>
          <p:nvPr/>
        </p:nvSpPr>
        <p:spPr>
          <a:xfrm>
            <a:off x="5146522" y="-3590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14FEA23-5F27-78B1-7302-A0BF1E37CF6D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94AB04C-BEB5-DF07-C8E0-32EE744C4C3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DE4B9D8-D0FE-1476-B5F8-D74AA5256668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99DECAA-7296-749D-5103-DC349542AD3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303464-20EC-5DAE-3BDE-053B0CFFE36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A734785-480C-6304-D460-1DBC19647034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EAA5070-B75B-D3A8-FCF9-5D14CF2A31CD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316FBDD-F185-8D51-7541-BADA50D96592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D13FCAA-AF4E-9C7B-9C53-C0B92D8D466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D600F9-A904-7E2E-D09C-D6EEA5B56167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F337CB5-4BA0-7900-59FB-58F4A20FADD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764C-4194-30F7-31ED-2705BCF51312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5183-0BDD-A25E-8F5B-AC859B779420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A19E9-B790-4013-3766-AC8F7BE6F011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A1386F-7B5F-37E5-5A24-046BE05A106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D0174A-3A48-F2C3-1387-D78E08C3057B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0C62CA-24FA-9B36-DE9A-81F6F4C134F1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1F8942-88F3-308E-294A-60194BB731DB}"/>
              </a:ext>
            </a:extLst>
          </p:cNvPr>
          <p:cNvSpPr txBox="1"/>
          <p:nvPr/>
        </p:nvSpPr>
        <p:spPr>
          <a:xfrm>
            <a:off x="609600" y="1062978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៥.១ ការគណនាគម្រោង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C437DB-9090-C0A4-D3AE-320C47430B34}"/>
              </a:ext>
            </a:extLst>
          </p:cNvPr>
          <p:cNvSpPr txBox="1"/>
          <p:nvPr/>
        </p:nvSpPr>
        <p:spPr>
          <a:xfrm>
            <a:off x="688258" y="1525800"/>
            <a:ext cx="10676456" cy="2255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ក្រុមរបស់ពួកយើងបានគិតគូរយ៉ាងយកចិត្ដទុកដាក់នៅក្នុងការធ្វើគម្រោងមួយនេះ ដែលមានឈ្មោះថា ប្រព័ន្ធចំណតឆ្លាតវៃ ដោយពួកយើងបានវិភាគគ្រប់ជ្រុងជ្រោយទៅលើការចំណាយ ផ្សេងៗទាំងកម្លាំង និងជាទឹកប្រាក់ដើម្បីបានដឹងឲ្យបានកាន់តែច្បាស់អំពីការចំណាយលើគម្រោងនេះតាំងពីរដើមរហូតទទួលបានជោគជ័យបញ្ចប់រួចរាល់។ក្រុមរបស់ពួកយើងបានវិភាគលម្អិតមានដូចជា ការចំណាយទៅលើសម្ភារះ កម្លាំងពលកម្ម មិនតែប៉ុណ្ណោះទេពួកយើងបានគិតលើតម្លៃនៃការ </a:t>
            </a:r>
            <a:r>
              <a:rPr lang="en-US" sz="24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Hosting</a:t>
            </a:r>
            <a:r>
              <a:rPr lang="km-KH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ផងដែល។</a:t>
            </a:r>
            <a:r>
              <a:rPr lang="km-KH" sz="2400" kern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61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C057E-41AA-0F26-9937-B616C908D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C425DC-691B-8A34-1221-4A837AD18A65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33FF42-4E52-A1F0-B4E4-4C2054B7D2C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C860E11-C218-A37E-1BF4-70903FECD40E}"/>
              </a:ext>
            </a:extLst>
          </p:cNvPr>
          <p:cNvSpPr/>
          <p:nvPr/>
        </p:nvSpPr>
        <p:spPr>
          <a:xfrm>
            <a:off x="5146522" y="-2277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A999CFBB-53EC-F73B-BE78-C0C5CF1D7DF9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A520E3B-BB06-934D-219D-C4ABBCCB11C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2A5FD29-25C6-1DBE-D793-A743ACB6E4A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E5F2A04-F84F-44E2-FECA-7E602F9E873B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40727AE-30EE-0985-827A-C471D4BE24C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D217985-181F-0275-2910-D03C4C7874A3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B61F4FA-F7C4-C31F-7F8C-FFED38259FD9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49A04DA2-3E0B-EC1B-F703-548B29C5247C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0A4C2E3-498A-F96B-05F7-1ECE8FCD6E19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AB4E0CE-3BC4-D145-C910-0D38331BA905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F2A75F8-A49D-19AD-7D08-ED9A62BDFA2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26BF6D-2385-3D82-DDAB-EC344A7EE28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D8044-8DB0-C10E-F1F2-30941DF49033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6E4E2-CDA8-4094-B501-53D55CA8DE62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EB34FC-A396-909E-3F54-DB4F3B187B30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ទំព័រទី៤០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52B209-D557-CADA-7A5A-25A0DD8506A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B33D9BF-4F3D-80E4-4BAA-8FE5633D01F2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123B19E-3BEB-CC38-91BE-851831952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765423"/>
              </p:ext>
            </p:extLst>
          </p:nvPr>
        </p:nvGraphicFramePr>
        <p:xfrm>
          <a:off x="970183" y="2554015"/>
          <a:ext cx="10184865" cy="30250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7121">
                  <a:extLst>
                    <a:ext uri="{9D8B030D-6E8A-4147-A177-3AD203B41FA5}">
                      <a16:colId xmlns:a16="http://schemas.microsoft.com/office/drawing/2014/main" val="286086963"/>
                    </a:ext>
                  </a:extLst>
                </a:gridCol>
                <a:gridCol w="1952545">
                  <a:extLst>
                    <a:ext uri="{9D8B030D-6E8A-4147-A177-3AD203B41FA5}">
                      <a16:colId xmlns:a16="http://schemas.microsoft.com/office/drawing/2014/main" val="3871433631"/>
                    </a:ext>
                  </a:extLst>
                </a:gridCol>
                <a:gridCol w="1441698">
                  <a:extLst>
                    <a:ext uri="{9D8B030D-6E8A-4147-A177-3AD203B41FA5}">
                      <a16:colId xmlns:a16="http://schemas.microsoft.com/office/drawing/2014/main" val="2915080956"/>
                    </a:ext>
                  </a:extLst>
                </a:gridCol>
                <a:gridCol w="1697121">
                  <a:extLst>
                    <a:ext uri="{9D8B030D-6E8A-4147-A177-3AD203B41FA5}">
                      <a16:colId xmlns:a16="http://schemas.microsoft.com/office/drawing/2014/main" val="1879389738"/>
                    </a:ext>
                  </a:extLst>
                </a:gridCol>
                <a:gridCol w="1698190">
                  <a:extLst>
                    <a:ext uri="{9D8B030D-6E8A-4147-A177-3AD203B41FA5}">
                      <a16:colId xmlns:a16="http://schemas.microsoft.com/office/drawing/2014/main" val="3302127175"/>
                    </a:ext>
                  </a:extLst>
                </a:gridCol>
                <a:gridCol w="1698190">
                  <a:extLst>
                    <a:ext uri="{9D8B030D-6E8A-4147-A177-3AD203B41FA5}">
                      <a16:colId xmlns:a16="http://schemas.microsoft.com/office/drawing/2014/main" val="3396604390"/>
                    </a:ext>
                  </a:extLst>
                </a:gridCol>
              </a:tblGrid>
              <a:tr h="8301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ល.រ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ឈ្មោះឧបករណ៍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ចំនួន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ឯកត្ដា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តម្លៃរាយ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7520037"/>
                  </a:ext>
                </a:extLst>
              </a:tr>
              <a:tr h="741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១.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ASUS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គ្រឿង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650$</a:t>
                      </a: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/គ្រឿង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650$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719091"/>
                  </a:ext>
                </a:extLst>
              </a:tr>
              <a:tr h="7418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២.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MSI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គ្រឿង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800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/គ្រឿង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1600$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702350"/>
                  </a:ext>
                </a:extLst>
              </a:tr>
              <a:tr h="711106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2250$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19684586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684C811F-E124-6E91-EAF8-2FB8826A2448}"/>
              </a:ext>
            </a:extLst>
          </p:cNvPr>
          <p:cNvSpPr txBox="1"/>
          <p:nvPr/>
        </p:nvSpPr>
        <p:spPr>
          <a:xfrm>
            <a:off x="827332" y="1813317"/>
            <a:ext cx="10340690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ការដំណើរការរបស់ប្រព័ន្ធអាចដំណើរការទៅបានដោយសារក្រុមរបស់យើងខ្ញុំបានប្រើប្រាស់ឧបករណ៍មានដូចជា៖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D82B62-5019-A3B3-E098-A0E7EC556603}"/>
              </a:ext>
            </a:extLst>
          </p:cNvPr>
          <p:cNvSpPr txBox="1"/>
          <p:nvPr/>
        </p:nvSpPr>
        <p:spPr>
          <a:xfrm>
            <a:off x="980015" y="128205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ក. ការគណនាគម្រងលម្អិត(សម្ភារៈ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1374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D14C0-0648-3AE2-35FE-3CED998C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02AB18-8D89-A6B5-14CA-0E05A334D9BD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2729F4-C660-6E31-8A0F-A63F62298DF3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B3637DF-3B52-997F-4C32-87C42D7D6E58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6D334CF9-2D17-CF8C-50B9-C9602C40E408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BCCD9DB-F1F7-591B-CDC1-CA811608B5BF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C961C7F-BC97-1024-9034-35D2E8D42A64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2311557-5EA4-F547-5FB9-64C325945B65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9A4DDD8-1634-221E-FF13-6729847EF9DD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2302F75-14D1-6CDC-F56F-89B6919E852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D4D83E0-CC24-F521-2138-F62D89F39D87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D4A7B753-AE15-0BEA-1120-A79E92A67F9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F805857-F58F-2AF4-1D94-06F8F6678DC3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CEDCDE-94F6-A95E-A9DA-1254117CCB85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C3A655B-2B39-8FD8-84F3-C471915439CD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53D58-99CA-8DE3-6838-81F2DA41066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A53607-E1F4-1E4A-8EF5-A09978D65F85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884B9E-DAEC-6A43-2566-5FA9F111D20F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66C53C-6DDB-D692-3FDE-9107755485C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ទំព័រទី៥០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24201B-D6D2-EE0C-8A40-66F2E9C231D1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BE14CD4-C0C1-F57E-B1D4-F38C85601B51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280D6F1-4FBB-8E58-714A-2C41E98465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448496"/>
              </p:ext>
            </p:extLst>
          </p:nvPr>
        </p:nvGraphicFramePr>
        <p:xfrm>
          <a:off x="1400891" y="2677813"/>
          <a:ext cx="9134096" cy="20779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407">
                  <a:extLst>
                    <a:ext uri="{9D8B030D-6E8A-4147-A177-3AD203B41FA5}">
                      <a16:colId xmlns:a16="http://schemas.microsoft.com/office/drawing/2014/main" val="580147627"/>
                    </a:ext>
                  </a:extLst>
                </a:gridCol>
                <a:gridCol w="3022709">
                  <a:extLst>
                    <a:ext uri="{9D8B030D-6E8A-4147-A177-3AD203B41FA5}">
                      <a16:colId xmlns:a16="http://schemas.microsoft.com/office/drawing/2014/main" val="1606046026"/>
                    </a:ext>
                  </a:extLst>
                </a:gridCol>
                <a:gridCol w="952208">
                  <a:extLst>
                    <a:ext uri="{9D8B030D-6E8A-4147-A177-3AD203B41FA5}">
                      <a16:colId xmlns:a16="http://schemas.microsoft.com/office/drawing/2014/main" val="704704533"/>
                    </a:ext>
                  </a:extLst>
                </a:gridCol>
                <a:gridCol w="1151508">
                  <a:extLst>
                    <a:ext uri="{9D8B030D-6E8A-4147-A177-3AD203B41FA5}">
                      <a16:colId xmlns:a16="http://schemas.microsoft.com/office/drawing/2014/main" val="405040253"/>
                    </a:ext>
                  </a:extLst>
                </a:gridCol>
                <a:gridCol w="1180170">
                  <a:extLst>
                    <a:ext uri="{9D8B030D-6E8A-4147-A177-3AD203B41FA5}">
                      <a16:colId xmlns:a16="http://schemas.microsoft.com/office/drawing/2014/main" val="147722411"/>
                    </a:ext>
                  </a:extLst>
                </a:gridCol>
                <a:gridCol w="1621094">
                  <a:extLst>
                    <a:ext uri="{9D8B030D-6E8A-4147-A177-3AD203B41FA5}">
                      <a16:colId xmlns:a16="http://schemas.microsoft.com/office/drawing/2014/main" val="4109427891"/>
                    </a:ext>
                  </a:extLst>
                </a:gridCol>
              </a:tblGrid>
              <a:tr h="814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ល.រ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ឈ្មោះ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ចំនួន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រយះពេល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តម្លៃរាយ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7293945"/>
                  </a:ext>
                </a:extLst>
              </a:tr>
              <a:tr h="692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Web Service &amp; Domain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 ឆ្នាំ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១២០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</a:t>
                      </a: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ឆ្នាំ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១២០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9059593"/>
                  </a:ext>
                </a:extLst>
              </a:tr>
              <a:tr h="570493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១២០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15526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43B8CC3-1E08-3BB9-AFCB-86F059428367}"/>
              </a:ext>
            </a:extLst>
          </p:cNvPr>
          <p:cNvSpPr txBox="1"/>
          <p:nvPr/>
        </p:nvSpPr>
        <p:spPr>
          <a:xfrm>
            <a:off x="2388609" y="4582979"/>
            <a:ext cx="6096000" cy="732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តារាងទី២ តារាងចំណាយលើការ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 Hosting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E443B8-D0DC-D65E-1E2D-C4B3522F5DB3}"/>
              </a:ext>
            </a:extLst>
          </p:cNvPr>
          <p:cNvSpPr txBox="1"/>
          <p:nvPr/>
        </p:nvSpPr>
        <p:spPr>
          <a:xfrm>
            <a:off x="992393" y="1641996"/>
            <a:ext cx="100616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2400" dirty="0">
                <a:solidFill>
                  <a:srgbClr val="4472C4"/>
                </a:solidFill>
                <a:latin typeface="Khmer OS Muol" panose="02000500000000020004" pitchFamily="2" charset="0"/>
                <a:ea typeface="Calibri" panose="020F0502020204030204" pitchFamily="34" charset="0"/>
                <a:cs typeface="Khmer OS Muol" panose="02000500000000020004" pitchFamily="2" charset="0"/>
              </a:rPr>
              <a:t>	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ដើម្បីឲ្យគម្រោងរបស់ក្រុមយើងខ្ញុំ អាចប្រើប្រាស់ប្រព័ន្ធរបស់យើងបានជាផ្លូវការ នោះក្រុមពួកយើងបានចំណាយលើការ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Hosting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ដូចខាងក្រោម៖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212187-26B0-8149-8909-4DEFECC03755}"/>
              </a:ext>
            </a:extLst>
          </p:cNvPr>
          <p:cNvSpPr txBox="1"/>
          <p:nvPr/>
        </p:nvSpPr>
        <p:spPr>
          <a:xfrm>
            <a:off x="1060980" y="107510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ខ.ការ </a:t>
            </a:r>
            <a:r>
              <a:rPr lang="en-US" sz="20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Hosting</a:t>
            </a:r>
          </a:p>
        </p:txBody>
      </p:sp>
    </p:spTree>
    <p:extLst>
      <p:ext uri="{BB962C8B-B14F-4D97-AF65-F5344CB8AC3E}">
        <p14:creationId xmlns:p14="http://schemas.microsoft.com/office/powerpoint/2010/main" val="1016830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02C25-B85B-7275-C466-3D7859268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A59575B-C1DC-DAD0-6823-D7008320313C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DCF94F-D200-E636-CA7D-0EC807B0AAD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23CC69F-2D45-F29F-758C-F5351C8F77E7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38E3457-360B-DB04-9284-3AE4D57EA839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4EB35A4-70CD-9DA6-20DB-0B3DD466F6B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617AD5E-99FC-9CA5-A990-400838BF3896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7DEAAEE7-4377-9D85-D928-7AA970CD476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C447C99-35E8-66FF-8859-91A2022637BB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5A74CEA-BCCA-6511-BAC2-3BE5561AC622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E5028BC-2340-66C9-47B3-A24C6233652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B78FE7A4-A960-EEFB-5778-88714C1E5660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6B2B534-601E-10F7-6A21-8B1874802E0B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8C8C245-F450-90FF-B264-C4A6CD4E55D9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21BEC1FA-C046-6F1F-881C-AE8DD3B54B35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04F906-B292-4CE8-BC07-4F3BCABFD8C2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CF2D51-9869-63B6-B42A-15E4A28E21A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50D49C-33AF-7194-4BAD-3E2588C8CF97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D0776F-7FB3-51E4-D2A7-357AF3257FA8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ទំព័រទី៥១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B5A7ABC-C67D-B7E5-05D1-A4788E727C57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02AC73-CFB8-70E0-D056-E7C977745A83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6383F2-7122-012C-AD4E-BCCFAE029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97673"/>
              </p:ext>
            </p:extLst>
          </p:nvPr>
        </p:nvGraphicFramePr>
        <p:xfrm>
          <a:off x="1491688" y="3068123"/>
          <a:ext cx="8632722" cy="25172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458">
                  <a:extLst>
                    <a:ext uri="{9D8B030D-6E8A-4147-A177-3AD203B41FA5}">
                      <a16:colId xmlns:a16="http://schemas.microsoft.com/office/drawing/2014/main" val="3331305888"/>
                    </a:ext>
                  </a:extLst>
                </a:gridCol>
                <a:gridCol w="1938502">
                  <a:extLst>
                    <a:ext uri="{9D8B030D-6E8A-4147-A177-3AD203B41FA5}">
                      <a16:colId xmlns:a16="http://schemas.microsoft.com/office/drawing/2014/main" val="4027593971"/>
                    </a:ext>
                  </a:extLst>
                </a:gridCol>
                <a:gridCol w="1438482">
                  <a:extLst>
                    <a:ext uri="{9D8B030D-6E8A-4147-A177-3AD203B41FA5}">
                      <a16:colId xmlns:a16="http://schemas.microsoft.com/office/drawing/2014/main" val="1800297258"/>
                    </a:ext>
                  </a:extLst>
                </a:gridCol>
                <a:gridCol w="1438482">
                  <a:extLst>
                    <a:ext uri="{9D8B030D-6E8A-4147-A177-3AD203B41FA5}">
                      <a16:colId xmlns:a16="http://schemas.microsoft.com/office/drawing/2014/main" val="3563297508"/>
                    </a:ext>
                  </a:extLst>
                </a:gridCol>
                <a:gridCol w="1439399">
                  <a:extLst>
                    <a:ext uri="{9D8B030D-6E8A-4147-A177-3AD203B41FA5}">
                      <a16:colId xmlns:a16="http://schemas.microsoft.com/office/drawing/2014/main" val="4086219339"/>
                    </a:ext>
                  </a:extLst>
                </a:gridCol>
                <a:gridCol w="1439399">
                  <a:extLst>
                    <a:ext uri="{9D8B030D-6E8A-4147-A177-3AD203B41FA5}">
                      <a16:colId xmlns:a16="http://schemas.microsoft.com/office/drawing/2014/main" val="2829189189"/>
                    </a:ext>
                  </a:extLst>
                </a:gridCol>
              </a:tblGrid>
              <a:tr h="68259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ល.រ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ឈ្មោះ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ចំនួន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ឯកតា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តម្លៃរាយ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តម្លែសរុប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2699209"/>
                  </a:ext>
                </a:extLst>
              </a:tr>
              <a:tr h="669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IP Camera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គ្រឿង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៧០ 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/គ្រឿង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១៤០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6896791"/>
                  </a:ext>
                </a:extLst>
              </a:tr>
              <a:tr h="6690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២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Internet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ខែ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៣៥ 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/គ្រឿង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៣៥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4975271"/>
                  </a:ext>
                </a:extLst>
              </a:tr>
              <a:tr h="496577"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១៧៥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2637805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B941FCFC-5D35-6650-B943-7ACE773D5107}"/>
              </a:ext>
            </a:extLst>
          </p:cNvPr>
          <p:cNvSpPr txBox="1"/>
          <p:nvPr/>
        </p:nvSpPr>
        <p:spPr>
          <a:xfrm>
            <a:off x="1060980" y="982019"/>
            <a:ext cx="10560749" cy="19967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គ. សម្ភារៈសម្រាប់ធ្វើ</a:t>
            </a:r>
            <a:r>
              <a:rPr lang="en-US" sz="24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Hardware</a:t>
            </a:r>
          </a:p>
          <a:p>
            <a:pPr marL="91440" marR="0" indent="457200">
              <a:lnSpc>
                <a:spcPct val="15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ក្រៅពីការធ្វើប្រព័ន្ធចំណតឆ្លាតវៃរួចហើយនោះ ក្រុមរបស់ពួកយើងបានធ្វើការងារដំឡើង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Hardware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បន្ថែមទៀត ដើម្បីគ្រប់គ្រងប្រព័ន្ធចំណតរបស់ពួកយើង។ក្រុមយើងខ្ញុំបានចំណាយលើឧបករណ៍ប្រើប្រាស់មួយចំនួន។ខាងក្រោមនេះជាបញ្ជីរាយនាមជាតារាងដែលបានចំណាយលើឧបករណ៍ដែលបានប្រើប្រាស់ទាំងអស់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31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40250-8697-3C6A-BCBE-3E3A4BEAA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C6B29FF-5043-B5E7-84D9-1165CA28F49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1225028-410E-B24E-F47B-3AE54B9A49CA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1CA947C-66FF-B061-EA2A-A533780F1CA8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42726BE3-F64B-2FFB-B3F1-FE6DB9B9D721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3B06477E-70EF-4385-5AF7-9CCCA364A73B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533CDDFE-1D88-E5D7-D4D5-51A812884FFE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95F7DA5E-0084-456F-BC7C-E36871241071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E3DEF89E-97B3-A9CE-344D-EDB41F12CF81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042B7DE-DCF7-E397-D653-23A6082EA968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9FDB0754-D56A-3F62-C722-081B7BF769EF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97DC7B1A-9C1A-82EA-1ED6-64CBE30EDE5A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47304BA-80CA-BFCC-5AFB-635C5234881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3B9EAC-5E30-8127-5B3D-559DE3D1BC02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B1FDC997-B064-C1F3-E249-6E87A86B34F4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65E71E-6212-F082-8AB5-2A9BC3CD92A6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97AB6-2F12-FF9F-5C1D-7C366D99847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B2636C-D487-27AF-CD4A-CB160F645F86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BBC376-A862-80FD-FC96-674863CA8359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42BB34-7F58-B873-E07F-4F704732FB43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071009F-5B66-E39F-D1CB-329705E269AB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69BF86-3DC2-F86F-15E5-76D13590739B}"/>
              </a:ext>
            </a:extLst>
          </p:cNvPr>
          <p:cNvSpPr txBox="1"/>
          <p:nvPr/>
        </p:nvSpPr>
        <p:spPr>
          <a:xfrm>
            <a:off x="1400891" y="1118610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១.៤ សារៈសំខាន់នៃការសិក្សា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6F11EE-AF5E-262F-A101-4EFBAD04242F}"/>
              </a:ext>
            </a:extLst>
          </p:cNvPr>
          <p:cNvSpPr txBox="1"/>
          <p:nvPr/>
        </p:nvSpPr>
        <p:spPr>
          <a:xfrm>
            <a:off x="7181534" y="443459"/>
            <a:ext cx="369002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lnSpc>
                <a:spcPct val="150000"/>
              </a:lnSpc>
              <a:buNone/>
            </a:pPr>
            <a:r>
              <a:rPr lang="km-KH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សារៈសំខាន់ចំពោះសង្គម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Kh Battambang" panose="02000500000000020004" pitchFamily="2" charset="0"/>
              <a:ea typeface="Times New Roman" panose="02020603050405020304" pitchFamily="18" charset="0"/>
              <a:cs typeface="Kh Battambang" panose="02000500000000020004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40EA85-06E2-D8E5-569B-AFF98DE95FB6}"/>
              </a:ext>
            </a:extLst>
          </p:cNvPr>
          <p:cNvSpPr txBox="1"/>
          <p:nvPr/>
        </p:nvSpPr>
        <p:spPr>
          <a:xfrm>
            <a:off x="1021626" y="2021732"/>
            <a:ext cx="8406581" cy="1923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ដឹងពីចំនូនដែលរថយន្ដចូល-ចេញពីវិទ្យាស្ថាន</a:t>
            </a:r>
            <a:endParaRPr lang="en-US" dirty="0">
              <a:solidFill>
                <a:srgbClr val="000000"/>
              </a:solidFill>
              <a:effectLst/>
              <a:latin typeface="Kh Battambang" panose="02000500000000020004" pitchFamily="2" charset="0"/>
              <a:ea typeface="Calibri" panose="020F0502020204030204" pitchFamily="34" charset="0"/>
              <a:cs typeface="Kh Battambang" panose="02000500000000020004" pitchFamily="2" charset="0"/>
            </a:endParaRPr>
          </a:p>
          <a:p>
            <a:pPr marL="742950" marR="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ងាយស្រួលតាមដានទិន្នន័យរបស់រថយន្ដ</a:t>
            </a:r>
            <a:endParaRPr lang="en-US" dirty="0">
              <a:solidFill>
                <a:srgbClr val="000000"/>
              </a:solidFill>
              <a:effectLst/>
              <a:latin typeface="Kh Battambang" panose="02000500000000020004" pitchFamily="2" charset="0"/>
              <a:ea typeface="Calibri" panose="020F0502020204030204" pitchFamily="34" charset="0"/>
              <a:cs typeface="Kh Battambang" panose="02000500000000020004" pitchFamily="2" charset="0"/>
            </a:endParaRPr>
          </a:p>
          <a:p>
            <a:pPr marL="742950" marR="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dirty="0"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ងាយស្រួលប្រមូលនិងការគ្រប់គ្រងព័ត៌មាន​ របស់ រថយន្ដនៅពេលរថយន្ដមានបញ្ហា</a:t>
            </a:r>
            <a:endParaRPr lang="en-US" dirty="0">
              <a:solidFill>
                <a:srgbClr val="000000"/>
              </a:solidFill>
              <a:latin typeface="Kh Battambang" panose="02000500000000020004" pitchFamily="2" charset="0"/>
              <a:ea typeface="Calibri" panose="020F0502020204030204" pitchFamily="34" charset="0"/>
              <a:cs typeface="Kh Battambang" panose="02000500000000020004" pitchFamily="2" charset="0"/>
            </a:endParaRPr>
          </a:p>
          <a:p>
            <a:pPr marL="742950" marR="0" lvl="1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kern="0" dirty="0">
                <a:solidFill>
                  <a:srgbClr val="000000"/>
                </a:solidFill>
                <a:latin typeface="Kh Battambang" panose="02000500000000020004" pitchFamily="2" charset="0"/>
                <a:ea typeface="Calibri" panose="020F0502020204030204" pitchFamily="34" charset="0"/>
                <a:cs typeface="Kh Battambang" panose="02000500000000020004" pitchFamily="2" charset="0"/>
              </a:rPr>
              <a:t>ទន្និន័យទាំងអស់ត្រូវបានរក្សាទុក​ដោយស្វ័យប្រវិត្ដិនៅពេលរថយន្ដចេញ-ចូល</a:t>
            </a:r>
            <a:endParaRPr lang="en-US" dirty="0">
              <a:latin typeface="Kh Battambang" panose="02000500000000020004" pitchFamily="2" charset="0"/>
              <a:cs typeface="Kh Battambang" panose="02000500000000020004" pitchFamily="2" charset="0"/>
            </a:endParaRPr>
          </a:p>
          <a:p>
            <a:pPr marL="742950" marR="0" lvl="1" indent="-285750">
              <a:lnSpc>
                <a:spcPct val="107000"/>
              </a:lnSpc>
              <a:buFont typeface="Wingdings" panose="05000000000000000000" pitchFamily="2" charset="2"/>
              <a:buChar char="q"/>
            </a:pPr>
            <a:endParaRPr lang="en-US" sz="1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1FAD30-89ED-88AC-928E-61A631BD8261}"/>
              </a:ext>
            </a:extLst>
          </p:cNvPr>
          <p:cNvSpPr txBox="1"/>
          <p:nvPr/>
        </p:nvSpPr>
        <p:spPr>
          <a:xfrm>
            <a:off x="1491688" y="4355592"/>
            <a:ext cx="7799796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ចតរថយន្ដបានត្រឹមត្រូវ ប្រកបដោយប្រសិទ្ធភាព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ងាយស្រួលរកទន្និន័យនៅពេលរថយន្ដមានបញ្ហា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អាចដឹងពេលវេលាចេញចូលក្នុងវិទ្យាស្ថាន 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ចំណេញពេលវេលាក្នុងការស្វែងរកចំណត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47246-5815-85CC-2F40-FB9AEE5C0400}"/>
              </a:ext>
            </a:extLst>
          </p:cNvPr>
          <p:cNvSpPr txBox="1"/>
          <p:nvPr/>
        </p:nvSpPr>
        <p:spPr>
          <a:xfrm>
            <a:off x="1519570" y="1514952"/>
            <a:ext cx="615990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0070" marR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សារៈសំខាន់ចំពោះស្ថាប័ន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Kh Battambang" panose="02000500000000020004" pitchFamily="2" charset="0"/>
              <a:ea typeface="Times New Roman" panose="02020603050405020304" pitchFamily="18" charset="0"/>
              <a:cs typeface="Kh Battambang" panose="02000500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5CD133-3A8C-BECE-9450-CBEB494DF712}"/>
              </a:ext>
            </a:extLst>
          </p:cNvPr>
          <p:cNvSpPr txBox="1"/>
          <p:nvPr/>
        </p:nvSpPr>
        <p:spPr>
          <a:xfrm>
            <a:off x="1368937" y="3833958"/>
            <a:ext cx="6159908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0070" marR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សារៈសំខាន់ចំពោះលោកគ្រូ-អ្នកគ្រូ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Kh Battambang" panose="02000500000000020004" pitchFamily="2" charset="0"/>
              <a:ea typeface="Times New Roman" panose="02020603050405020304" pitchFamily="18" charset="0"/>
              <a:cs typeface="Kh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248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D85F6-82D7-A235-2F71-04FEC81A4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5DA2D5-FD2C-6EB1-787C-674307D36E3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CE87B-2E99-9E79-0E36-F32C9E578EC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FFE04AF-13F1-D5FB-3875-470EBA36DD02}"/>
              </a:ext>
            </a:extLst>
          </p:cNvPr>
          <p:cNvSpPr/>
          <p:nvPr/>
        </p:nvSpPr>
        <p:spPr>
          <a:xfrm>
            <a:off x="4949339" y="153817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B58C48C3-66D5-975E-CB53-EDFDB1B42843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912E55B-8CCE-7787-D77C-5B57AA227C00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A8FA69FD-EC10-9C3A-92F0-D96BF612B79F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02318C1-317E-94B1-8C9B-0932AA51DDA6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C96C430-41F4-0BE2-D0D9-3B66DB67E0E9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A2DF3B0-9EEA-1A81-7C56-1CEA1F0291FA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31710586-F99E-3F2B-78F4-8C3976E91BE6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02B0E61-1639-D071-5A80-A65246F0ED8B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A0777F1-69A7-EA5E-F245-E1BB8C2F77EE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B50E97-55B2-8E66-00E2-78D5CE51C594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6483F98-7FE3-3F43-2898-EE1F0366C6A3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FC435-BC8D-8A22-F769-1EFD2AE38C5E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CB78E-6412-2BA2-5043-E2613A4E8278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A7C756-7C46-1630-6971-1016AFAC574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F3F8DB-F0C3-A95D-EA7F-B9A728E8AAF3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ទំព័រទី៥២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164A3A0-36BB-B9E4-C976-793ACEF67988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FF1E1F0-5EA0-0FC1-9AF9-0A6DF0B379F5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D360A79-8E16-DED5-C9D4-690C7977BB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173289"/>
              </p:ext>
            </p:extLst>
          </p:nvPr>
        </p:nvGraphicFramePr>
        <p:xfrm>
          <a:off x="1696064" y="2901364"/>
          <a:ext cx="8799872" cy="19709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7338">
                  <a:extLst>
                    <a:ext uri="{9D8B030D-6E8A-4147-A177-3AD203B41FA5}">
                      <a16:colId xmlns:a16="http://schemas.microsoft.com/office/drawing/2014/main" val="3258613104"/>
                    </a:ext>
                  </a:extLst>
                </a:gridCol>
                <a:gridCol w="1276120">
                  <a:extLst>
                    <a:ext uri="{9D8B030D-6E8A-4147-A177-3AD203B41FA5}">
                      <a16:colId xmlns:a16="http://schemas.microsoft.com/office/drawing/2014/main" val="3944856608"/>
                    </a:ext>
                  </a:extLst>
                </a:gridCol>
                <a:gridCol w="1282584">
                  <a:extLst>
                    <a:ext uri="{9D8B030D-6E8A-4147-A177-3AD203B41FA5}">
                      <a16:colId xmlns:a16="http://schemas.microsoft.com/office/drawing/2014/main" val="3496274043"/>
                    </a:ext>
                  </a:extLst>
                </a:gridCol>
                <a:gridCol w="1200401">
                  <a:extLst>
                    <a:ext uri="{9D8B030D-6E8A-4147-A177-3AD203B41FA5}">
                      <a16:colId xmlns:a16="http://schemas.microsoft.com/office/drawing/2014/main" val="4060266587"/>
                    </a:ext>
                  </a:extLst>
                </a:gridCol>
                <a:gridCol w="1268734">
                  <a:extLst>
                    <a:ext uri="{9D8B030D-6E8A-4147-A177-3AD203B41FA5}">
                      <a16:colId xmlns:a16="http://schemas.microsoft.com/office/drawing/2014/main" val="1887773361"/>
                    </a:ext>
                  </a:extLst>
                </a:gridCol>
                <a:gridCol w="1263192">
                  <a:extLst>
                    <a:ext uri="{9D8B030D-6E8A-4147-A177-3AD203B41FA5}">
                      <a16:colId xmlns:a16="http://schemas.microsoft.com/office/drawing/2014/main" val="772056762"/>
                    </a:ext>
                  </a:extLst>
                </a:gridCol>
                <a:gridCol w="1271503">
                  <a:extLst>
                    <a:ext uri="{9D8B030D-6E8A-4147-A177-3AD203B41FA5}">
                      <a16:colId xmlns:a16="http://schemas.microsoft.com/office/drawing/2014/main" val="2286091349"/>
                    </a:ext>
                  </a:extLst>
                </a:gridCol>
              </a:tblGrid>
              <a:tr h="5786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ល.រ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តូនាទី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ចំនួន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ឯកត្តា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តម្លៃរាយ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រយះពេល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57483235"/>
                  </a:ext>
                </a:extLst>
              </a:tr>
              <a:tr h="6559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Developer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នាក់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៣០០ 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/ខែ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៦ខែ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៥៤០ 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005059"/>
                  </a:ext>
                </a:extLst>
              </a:tr>
              <a:tr h="736399"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៥៤០ 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054853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769FEFF-2418-F47B-3BD3-859E0A50E48B}"/>
              </a:ext>
            </a:extLst>
          </p:cNvPr>
          <p:cNvSpPr txBox="1"/>
          <p:nvPr/>
        </p:nvSpPr>
        <p:spPr>
          <a:xfrm>
            <a:off x="852680" y="916894"/>
            <a:ext cx="10660894" cy="1653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marR="0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Khmer OS Muol" panose="02000500000000020004" pitchFamily="2" charset="0"/>
              </a:rPr>
              <a:t>គ.កម្លាំងពលកម្ម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Khmer OS Muol" panose="02000500000000020004" pitchFamily="2" charset="0"/>
            </a:endParaRPr>
          </a:p>
          <a:p>
            <a:pPr marL="0" marR="0" algn="just">
              <a:lnSpc>
                <a:spcPct val="107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 Battambang" panose="02000500000000020004" pitchFamily="2" charset="0"/>
              </a:rPr>
              <a:t>	នៅពេលក្រុមរបស់យើងខ្ញុំបានធ្វើការគណនាលម្អិតអំពីគម្រោងរួចមក ចំណុចដែលសំខាន់បន្ទាប់ពី ការចំណាយទៅលើសម្ភារៈក៏ដូចជាឧបករណ៍ ដែលប្រើប្រាស់និង ការចំណាយលើ ការ</a:t>
            </a:r>
            <a:r>
              <a:rPr lang="km-KH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 Battambang" panose="02000500000000020004" pitchFamily="2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Hosting</a:t>
            </a:r>
            <a:r>
              <a:rPr lang="en-US" sz="2400" dirty="0">
                <a:solidFill>
                  <a:srgbClr val="000000"/>
                </a:solidFill>
                <a:effectLst/>
                <a:latin typeface="Kh Battambang" panose="02000500000000020004" pitchFamily="2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 Battambang" panose="02000500000000020004" pitchFamily="2" charset="0"/>
              </a:rPr>
              <a:t> ទៅលើគម្រោងមួយនោះគឺ ការចំណាយទៅលើ កម្លាំងពលកម្មរបស់ក្រុមពួកយើងផ្ទាល់។ខាងក្រោមនេះជាតារាងតម្លៃ ដែលចំណាយលើកម្លាំងពលកម្មនៅក្នុងការធ្វើការនៅក្នុងគម្រោងមួយនេះទាំងមូល៖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1B3B90-8ACE-ABA5-FF9A-B47D968E6EF8}"/>
              </a:ext>
            </a:extLst>
          </p:cNvPr>
          <p:cNvSpPr txBox="1"/>
          <p:nvPr/>
        </p:nvSpPr>
        <p:spPr>
          <a:xfrm>
            <a:off x="2664542" y="5203235"/>
            <a:ext cx="609600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តារាងទី៤  តារាងចំណាយលើកម្លាំងពលម្ម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895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7DB96-B437-A1F3-959A-1D49B0AF1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95D361-3740-CB47-3DFE-4A47DD104CA3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FFFD56-EEC2-2E69-8B0F-919E431512A5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0E24365-3E01-144D-0425-BF5D6446F6DD}"/>
              </a:ext>
            </a:extLst>
          </p:cNvPr>
          <p:cNvSpPr/>
          <p:nvPr/>
        </p:nvSpPr>
        <p:spPr>
          <a:xfrm>
            <a:off x="5146522" y="-12366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D91FBD23-0C74-4FC0-8DFE-113AFAEFB31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C361DD5-753C-9C42-C567-1FF942B4346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4A3B357-7CEF-CCCB-C409-C10CF2302686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21E856-4E30-D54C-EFD2-393A98E0904A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D891E8E-7977-FC4B-D461-CAB868FC0952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3D3FA5A-861C-09AA-D0EB-B241236D58E2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C1C79BB-35EF-BACA-BD1C-227BCC74D664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A395CCA-E6F9-A13B-CB89-E32F53DB31D5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9B96C4BF-9B57-734D-DFE3-0BC394001162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0AD063-BBD9-F80A-DDD7-AEB1FD6D206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603E32E1-227B-B814-F51B-39BB1D27FE0F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CA6994-8E23-77F8-2D6D-EBF6E203F23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5DE75-FBC0-F7CF-4668-62E92ECD20C6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D62B8-BDDD-7FC4-875B-124FA389F91C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DBCBCE-52B4-0DB2-0277-6FFA870D5A56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ទំព័រទី៥៣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F66C3EC-3FA0-061D-1181-87AFBE4C97C0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E210FA9-1AFC-728C-BD90-535B47DDE391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1CC7987-14E6-853C-F183-BFE7D87E3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54555"/>
              </p:ext>
            </p:extLst>
          </p:nvPr>
        </p:nvGraphicFramePr>
        <p:xfrm>
          <a:off x="1330911" y="2014083"/>
          <a:ext cx="8771571" cy="3100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5104">
                  <a:extLst>
                    <a:ext uri="{9D8B030D-6E8A-4147-A177-3AD203B41FA5}">
                      <a16:colId xmlns:a16="http://schemas.microsoft.com/office/drawing/2014/main" val="3847684255"/>
                    </a:ext>
                  </a:extLst>
                </a:gridCol>
                <a:gridCol w="4064005">
                  <a:extLst>
                    <a:ext uri="{9D8B030D-6E8A-4147-A177-3AD203B41FA5}">
                      <a16:colId xmlns:a16="http://schemas.microsoft.com/office/drawing/2014/main" val="3721495303"/>
                    </a:ext>
                  </a:extLst>
                </a:gridCol>
                <a:gridCol w="3632462">
                  <a:extLst>
                    <a:ext uri="{9D8B030D-6E8A-4147-A177-3AD203B41FA5}">
                      <a16:colId xmlns:a16="http://schemas.microsoft.com/office/drawing/2014/main" val="316393604"/>
                    </a:ext>
                  </a:extLst>
                </a:gridCol>
              </a:tblGrid>
              <a:tr h="4651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ល.រ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ការចំណាយ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តម្លៃសរុប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8507238"/>
                  </a:ext>
                </a:extLst>
              </a:tr>
              <a:tr h="479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ការចំណាយលើម្ភារះទៅលើ 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Software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2250$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0314668"/>
                  </a:ext>
                </a:extLst>
              </a:tr>
              <a:tr h="479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២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ការចំណាយលើសម្ភារៈ 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Hardware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១៧៥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7930285"/>
                  </a:ext>
                </a:extLst>
              </a:tr>
              <a:tr h="479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៣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ការចំណាយលើការ 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Hosting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១២០</a:t>
                      </a:r>
                      <a:r>
                        <a:rPr lang="en-US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770834"/>
                  </a:ext>
                </a:extLst>
              </a:tr>
              <a:tr h="479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៤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ការចំណាយលើកម្លាំងពលកម្មសរុប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៥៤០ 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7017187"/>
                  </a:ext>
                </a:extLst>
              </a:tr>
              <a:tr h="718389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សរុបការចំណាយ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buNone/>
                      </a:pPr>
                      <a:r>
                        <a:rPr lang="km-KH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៣០៨៥</a:t>
                      </a:r>
                      <a:r>
                        <a:rPr lang="en-US" sz="1600" dirty="0">
                          <a:effectLst/>
                          <a:latin typeface="Kh Battambang" panose="02000500000000020004" pitchFamily="2" charset="0"/>
                          <a:cs typeface="Kh Battambang" panose="02000500000000020004" pitchFamily="2" charset="0"/>
                        </a:rPr>
                        <a:t> $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Kh Battambang" panose="02000500000000020004" pitchFamily="2" charset="0"/>
                        <a:ea typeface="Calibri" panose="020F0502020204030204" pitchFamily="34" charset="0"/>
                        <a:cs typeface="Kh Battambang" panose="02000500000000020004" pitchFamily="2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102261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5EEA357-654B-9BE5-DC0A-47285EBCB61F}"/>
              </a:ext>
            </a:extLst>
          </p:cNvPr>
          <p:cNvSpPr txBox="1"/>
          <p:nvPr/>
        </p:nvSpPr>
        <p:spPr>
          <a:xfrm>
            <a:off x="918740" y="1260991"/>
            <a:ext cx="9425421" cy="68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អាស្រ័យដូចជា បានធ្វើការរៀបរាប់ខាងលើ រាល់ការចំណាចទៅលើគម្រោងមួយនេះ បើគណនាតម្លៃសរុបមានដូចតារាងខាងក្រោម៖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61B2A2-975F-5FB3-7982-36C35CD449FB}"/>
              </a:ext>
            </a:extLst>
          </p:cNvPr>
          <p:cNvSpPr txBox="1"/>
          <p:nvPr/>
        </p:nvSpPr>
        <p:spPr>
          <a:xfrm>
            <a:off x="1900647" y="5102923"/>
            <a:ext cx="9586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200000"/>
              </a:lnSpc>
              <a:buNone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តារាងទី៥  តារាងការចំណាយសរុបលើគម្រោង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>
              <a:buNone/>
            </a:pPr>
            <a:r>
              <a:rPr lang="km-KH" sz="1800" kern="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Khmer OS Battambang" panose="02000500000000020004" pitchFamily="2" charset="0"/>
              </a:rPr>
              <a:t>ដូចនេះ ការចំណាយលើគម្រោងទាំងមូលអស់ទឹកប្រាក់សរុបគឺ ៣០៨៥</a:t>
            </a:r>
            <a:r>
              <a:rPr lang="en-US" sz="2400" kern="0" dirty="0">
                <a:solidFill>
                  <a:srgbClr val="000000"/>
                </a:solidFill>
                <a:effectLst/>
                <a:latin typeface="Khmer OS Battambang" panose="02000500000000020004" pitchFamily="2" charset="0"/>
                <a:ea typeface="Calibri" panose="020F0502020204030204" pitchFamily="34" charset="0"/>
              </a:rPr>
              <a:t> 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8902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D7A04-800F-F3D1-961E-C6057513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DE4F6B88-E7F2-A9EA-6B13-F352A7222824}"/>
              </a:ext>
            </a:extLst>
          </p:cNvPr>
          <p:cNvSpPr/>
          <p:nvPr/>
        </p:nvSpPr>
        <p:spPr>
          <a:xfrm>
            <a:off x="-118476" y="6449564"/>
            <a:ext cx="5058696" cy="446404"/>
          </a:xfrm>
          <a:custGeom>
            <a:avLst/>
            <a:gdLst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839694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839694"/>
              <a:gd name="connsiteX1" fmla="*/ 4638849 w 5058696"/>
              <a:gd name="connsiteY1" fmla="*/ 0 h 839694"/>
              <a:gd name="connsiteX2" fmla="*/ 5058696 w 5058696"/>
              <a:gd name="connsiteY2" fmla="*/ 419847 h 839694"/>
              <a:gd name="connsiteX3" fmla="*/ 4638849 w 5058696"/>
              <a:gd name="connsiteY3" fmla="*/ 505398 h 839694"/>
              <a:gd name="connsiteX4" fmla="*/ 0 w 5058696"/>
              <a:gd name="connsiteY4" fmla="*/ 839694 h 839694"/>
              <a:gd name="connsiteX5" fmla="*/ 0 w 5058696"/>
              <a:gd name="connsiteY5" fmla="*/ 0 h 839694"/>
              <a:gd name="connsiteX0" fmla="*/ 0 w 5058696"/>
              <a:gd name="connsiteY0" fmla="*/ 0 h 505398"/>
              <a:gd name="connsiteX1" fmla="*/ 4638849 w 5058696"/>
              <a:gd name="connsiteY1" fmla="*/ 0 h 505398"/>
              <a:gd name="connsiteX2" fmla="*/ 5058696 w 5058696"/>
              <a:gd name="connsiteY2" fmla="*/ 419847 h 505398"/>
              <a:gd name="connsiteX3" fmla="*/ 4638849 w 5058696"/>
              <a:gd name="connsiteY3" fmla="*/ 505398 h 505398"/>
              <a:gd name="connsiteX4" fmla="*/ 29497 w 5058696"/>
              <a:gd name="connsiteY4" fmla="*/ 446404 h 505398"/>
              <a:gd name="connsiteX5" fmla="*/ 0 w 5058696"/>
              <a:gd name="connsiteY5" fmla="*/ 0 h 505398"/>
              <a:gd name="connsiteX0" fmla="*/ 0 w 5058696"/>
              <a:gd name="connsiteY0" fmla="*/ 0 h 466069"/>
              <a:gd name="connsiteX1" fmla="*/ 4638849 w 5058696"/>
              <a:gd name="connsiteY1" fmla="*/ 0 h 466069"/>
              <a:gd name="connsiteX2" fmla="*/ 5058696 w 5058696"/>
              <a:gd name="connsiteY2" fmla="*/ 419847 h 466069"/>
              <a:gd name="connsiteX3" fmla="*/ 4638849 w 5058696"/>
              <a:gd name="connsiteY3" fmla="*/ 466069 h 466069"/>
              <a:gd name="connsiteX4" fmla="*/ 29497 w 5058696"/>
              <a:gd name="connsiteY4" fmla="*/ 446404 h 466069"/>
              <a:gd name="connsiteX5" fmla="*/ 0 w 5058696"/>
              <a:gd name="connsiteY5" fmla="*/ 0 h 466069"/>
              <a:gd name="connsiteX0" fmla="*/ 0 w 5058696"/>
              <a:gd name="connsiteY0" fmla="*/ 0 h 456236"/>
              <a:gd name="connsiteX1" fmla="*/ 4638849 w 5058696"/>
              <a:gd name="connsiteY1" fmla="*/ 0 h 456236"/>
              <a:gd name="connsiteX2" fmla="*/ 5058696 w 5058696"/>
              <a:gd name="connsiteY2" fmla="*/ 419847 h 456236"/>
              <a:gd name="connsiteX3" fmla="*/ 4127572 w 5058696"/>
              <a:gd name="connsiteY3" fmla="*/ 456236 h 456236"/>
              <a:gd name="connsiteX4" fmla="*/ 29497 w 5058696"/>
              <a:gd name="connsiteY4" fmla="*/ 446404 h 456236"/>
              <a:gd name="connsiteX5" fmla="*/ 0 w 5058696"/>
              <a:gd name="connsiteY5" fmla="*/ 0 h 456236"/>
              <a:gd name="connsiteX0" fmla="*/ 0 w 5058696"/>
              <a:gd name="connsiteY0" fmla="*/ 0 h 446404"/>
              <a:gd name="connsiteX1" fmla="*/ 4638849 w 5058696"/>
              <a:gd name="connsiteY1" fmla="*/ 0 h 446404"/>
              <a:gd name="connsiteX2" fmla="*/ 5058696 w 5058696"/>
              <a:gd name="connsiteY2" fmla="*/ 419847 h 446404"/>
              <a:gd name="connsiteX3" fmla="*/ 106179 w 5058696"/>
              <a:gd name="connsiteY3" fmla="*/ 397242 h 446404"/>
              <a:gd name="connsiteX4" fmla="*/ 29497 w 5058696"/>
              <a:gd name="connsiteY4" fmla="*/ 446404 h 446404"/>
              <a:gd name="connsiteX5" fmla="*/ 0 w 5058696"/>
              <a:gd name="connsiteY5" fmla="*/ 0 h 446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58696" h="446404">
                <a:moveTo>
                  <a:pt x="0" y="0"/>
                </a:moveTo>
                <a:lnTo>
                  <a:pt x="4638849" y="0"/>
                </a:lnTo>
                <a:lnTo>
                  <a:pt x="5058696" y="419847"/>
                </a:lnTo>
                <a:lnTo>
                  <a:pt x="106179" y="397242"/>
                </a:lnTo>
                <a:lnTo>
                  <a:pt x="29497" y="446404"/>
                </a:lnTo>
                <a:lnTo>
                  <a:pt x="0" y="0"/>
                </a:lnTo>
                <a:close/>
              </a:path>
            </a:pathLst>
          </a:custGeom>
          <a:solidFill>
            <a:srgbClr val="B0C1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F28C9471-8AF9-F24F-060A-A3717148DBB4}"/>
              </a:ext>
            </a:extLst>
          </p:cNvPr>
          <p:cNvSpPr/>
          <p:nvPr/>
        </p:nvSpPr>
        <p:spPr>
          <a:xfrm rot="18815398">
            <a:off x="10504388" y="-667119"/>
            <a:ext cx="860499" cy="265281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000 w 10399"/>
              <a:gd name="connsiteY3" fmla="*/ 10000 h 10000"/>
              <a:gd name="connsiteX4" fmla="*/ 0 w 10399"/>
              <a:gd name="connsiteY4" fmla="*/ 10000 h 10000"/>
              <a:gd name="connsiteX0" fmla="*/ 0 w 10399"/>
              <a:gd name="connsiteY0" fmla="*/ 10000 h 10000"/>
              <a:gd name="connsiteX1" fmla="*/ 2000 w 10399"/>
              <a:gd name="connsiteY1" fmla="*/ 0 h 10000"/>
              <a:gd name="connsiteX2" fmla="*/ 10399 w 10399"/>
              <a:gd name="connsiteY2" fmla="*/ 3293 h 10000"/>
              <a:gd name="connsiteX3" fmla="*/ 8944 w 10399"/>
              <a:gd name="connsiteY3" fmla="*/ 8860 h 10000"/>
              <a:gd name="connsiteX4" fmla="*/ 0 w 10399"/>
              <a:gd name="connsiteY4" fmla="*/ 10000 h 10000"/>
              <a:gd name="connsiteX0" fmla="*/ 0 w 9647"/>
              <a:gd name="connsiteY0" fmla="*/ 8736 h 8860"/>
              <a:gd name="connsiteX1" fmla="*/ 1248 w 9647"/>
              <a:gd name="connsiteY1" fmla="*/ 0 h 8860"/>
              <a:gd name="connsiteX2" fmla="*/ 9647 w 9647"/>
              <a:gd name="connsiteY2" fmla="*/ 3293 h 8860"/>
              <a:gd name="connsiteX3" fmla="*/ 8192 w 9647"/>
              <a:gd name="connsiteY3" fmla="*/ 8860 h 8860"/>
              <a:gd name="connsiteX4" fmla="*/ 0 w 9647"/>
              <a:gd name="connsiteY4" fmla="*/ 8736 h 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47" h="8860">
                <a:moveTo>
                  <a:pt x="0" y="8736"/>
                </a:moveTo>
                <a:lnTo>
                  <a:pt x="1248" y="0"/>
                </a:lnTo>
                <a:lnTo>
                  <a:pt x="9647" y="3293"/>
                </a:lnTo>
                <a:lnTo>
                  <a:pt x="8192" y="8860"/>
                </a:lnTo>
                <a:lnTo>
                  <a:pt x="0" y="8736"/>
                </a:lnTo>
                <a:close/>
              </a:path>
            </a:pathLst>
          </a:custGeom>
          <a:solidFill>
            <a:srgbClr val="064F94"/>
          </a:solidFill>
          <a:ln>
            <a:solidFill>
              <a:srgbClr val="024C9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85BF5-24DE-FCFE-A1AC-1328A2853BCE}"/>
              </a:ext>
            </a:extLst>
          </p:cNvPr>
          <p:cNvSpPr txBox="1"/>
          <p:nvPr/>
        </p:nvSpPr>
        <p:spPr>
          <a:xfrm>
            <a:off x="3716223" y="753425"/>
            <a:ext cx="6862916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ជំពូកទី៦ 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សេចក្ដីសន្និដ្ឋាន និង </a:t>
            </a:r>
          </a:p>
          <a:p>
            <a:pPr algn="ctr">
              <a:lnSpc>
                <a:spcPct val="200000"/>
              </a:lnSpc>
            </a:pPr>
            <a:r>
              <a:rPr lang="km-KH" sz="36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ការផ្ដល់អនុសាសន៍</a:t>
            </a:r>
            <a:endParaRPr lang="en-US" sz="36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CD3AB59-22A9-31F7-0C4A-2FBE32B54F09}"/>
              </a:ext>
            </a:extLst>
          </p:cNvPr>
          <p:cNvSpPr/>
          <p:nvPr/>
        </p:nvSpPr>
        <p:spPr>
          <a:xfrm>
            <a:off x="-31463" y="1151603"/>
            <a:ext cx="4109884" cy="5759246"/>
          </a:xfrm>
          <a:custGeom>
            <a:avLst/>
            <a:gdLst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2054942 w 4109884"/>
              <a:gd name="connsiteY3" fmla="*/ 11412794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11412794"/>
              <a:gd name="connsiteX1" fmla="*/ 2054942 w 4109884"/>
              <a:gd name="connsiteY1" fmla="*/ 0 h 11412794"/>
              <a:gd name="connsiteX2" fmla="*/ 4109884 w 4109884"/>
              <a:gd name="connsiteY2" fmla="*/ 5706397 h 11412794"/>
              <a:gd name="connsiteX3" fmla="*/ 117987 w 4109884"/>
              <a:gd name="connsiteY3" fmla="*/ 5739581 h 11412794"/>
              <a:gd name="connsiteX4" fmla="*/ 0 w 4109884"/>
              <a:gd name="connsiteY4" fmla="*/ 11412794 h 11412794"/>
              <a:gd name="connsiteX5" fmla="*/ 0 w 4109884"/>
              <a:gd name="connsiteY5" fmla="*/ 0 h 11412794"/>
              <a:gd name="connsiteX0" fmla="*/ 0 w 4109884"/>
              <a:gd name="connsiteY0" fmla="*/ 0 h 5759246"/>
              <a:gd name="connsiteX1" fmla="*/ 2054942 w 4109884"/>
              <a:gd name="connsiteY1" fmla="*/ 0 h 5759246"/>
              <a:gd name="connsiteX2" fmla="*/ 4109884 w 4109884"/>
              <a:gd name="connsiteY2" fmla="*/ 5706397 h 5759246"/>
              <a:gd name="connsiteX3" fmla="*/ 117987 w 4109884"/>
              <a:gd name="connsiteY3" fmla="*/ 5739581 h 5759246"/>
              <a:gd name="connsiteX4" fmla="*/ 49162 w 4109884"/>
              <a:gd name="connsiteY4" fmla="*/ 5759246 h 5759246"/>
              <a:gd name="connsiteX5" fmla="*/ 0 w 4109884"/>
              <a:gd name="connsiteY5" fmla="*/ 0 h 5759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09884" h="5759246">
                <a:moveTo>
                  <a:pt x="0" y="0"/>
                </a:moveTo>
                <a:lnTo>
                  <a:pt x="2054942" y="0"/>
                </a:lnTo>
                <a:lnTo>
                  <a:pt x="4109884" y="5706397"/>
                </a:lnTo>
                <a:lnTo>
                  <a:pt x="117987" y="5739581"/>
                </a:lnTo>
                <a:lnTo>
                  <a:pt x="49162" y="5759246"/>
                </a:lnTo>
                <a:lnTo>
                  <a:pt x="0" y="0"/>
                </a:lnTo>
                <a:close/>
              </a:path>
            </a:pathLst>
          </a:custGeom>
          <a:solidFill>
            <a:srgbClr val="045EA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6552289-F321-A5F8-B253-20FA2FD406CB}"/>
              </a:ext>
            </a:extLst>
          </p:cNvPr>
          <p:cNvSpPr/>
          <p:nvPr/>
        </p:nvSpPr>
        <p:spPr>
          <a:xfrm rot="10800000">
            <a:off x="9684774" y="-27040"/>
            <a:ext cx="2507226" cy="1787013"/>
          </a:xfrm>
          <a:custGeom>
            <a:avLst/>
            <a:gdLst>
              <a:gd name="connsiteX0" fmla="*/ 0 w 3048000"/>
              <a:gd name="connsiteY0" fmla="*/ 1737852 h 1737852"/>
              <a:gd name="connsiteX1" fmla="*/ 0 w 3048000"/>
              <a:gd name="connsiteY1" fmla="*/ 0 h 1737852"/>
              <a:gd name="connsiteX2" fmla="*/ 3048000 w 3048000"/>
              <a:gd name="connsiteY2" fmla="*/ 1737852 h 1737852"/>
              <a:gd name="connsiteX3" fmla="*/ 0 w 3048000"/>
              <a:gd name="connsiteY3" fmla="*/ 1737852 h 1737852"/>
              <a:gd name="connsiteX0" fmla="*/ 0 w 2507226"/>
              <a:gd name="connsiteY0" fmla="*/ 1737852 h 1787013"/>
              <a:gd name="connsiteX1" fmla="*/ 0 w 2507226"/>
              <a:gd name="connsiteY1" fmla="*/ 0 h 1787013"/>
              <a:gd name="connsiteX2" fmla="*/ 2507226 w 2507226"/>
              <a:gd name="connsiteY2" fmla="*/ 1787013 h 1787013"/>
              <a:gd name="connsiteX3" fmla="*/ 0 w 2507226"/>
              <a:gd name="connsiteY3" fmla="*/ 1737852 h 1787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07226" h="1787013">
                <a:moveTo>
                  <a:pt x="0" y="1737852"/>
                </a:moveTo>
                <a:lnTo>
                  <a:pt x="0" y="0"/>
                </a:lnTo>
                <a:lnTo>
                  <a:pt x="2507226" y="1787013"/>
                </a:lnTo>
                <a:lnTo>
                  <a:pt x="0" y="1737852"/>
                </a:lnTo>
                <a:close/>
              </a:path>
            </a:pathLst>
          </a:custGeom>
          <a:solidFill>
            <a:srgbClr val="035CAC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B85D097C-213A-57DD-85F9-2BFECD6C7F58}"/>
              </a:ext>
            </a:extLst>
          </p:cNvPr>
          <p:cNvSpPr/>
          <p:nvPr/>
        </p:nvSpPr>
        <p:spPr>
          <a:xfrm>
            <a:off x="0" y="5142271"/>
            <a:ext cx="2517058" cy="17157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2470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2">
            <a:extLst>
              <a:ext uri="{FF2B5EF4-FFF2-40B4-BE49-F238E27FC236}">
                <a16:creationId xmlns:a16="http://schemas.microsoft.com/office/drawing/2014/main" id="{9F644BD6-F895-F77D-E384-3974FE2FE6FE}"/>
              </a:ext>
            </a:extLst>
          </p:cNvPr>
          <p:cNvSpPr/>
          <p:nvPr/>
        </p:nvSpPr>
        <p:spPr>
          <a:xfrm>
            <a:off x="-31463" y="5279922"/>
            <a:ext cx="2458064" cy="163092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26 h 10126"/>
              <a:gd name="connsiteX1" fmla="*/ 31 w 10000"/>
              <a:gd name="connsiteY1" fmla="*/ 0 h 10126"/>
              <a:gd name="connsiteX2" fmla="*/ 10000 w 10000"/>
              <a:gd name="connsiteY2" fmla="*/ 126 h 10126"/>
              <a:gd name="connsiteX3" fmla="*/ 8000 w 10000"/>
              <a:gd name="connsiteY3" fmla="*/ 10126 h 10126"/>
              <a:gd name="connsiteX4" fmla="*/ 0 w 10000"/>
              <a:gd name="connsiteY4" fmla="*/ 10126 h 10126"/>
              <a:gd name="connsiteX0" fmla="*/ 0 w 8000"/>
              <a:gd name="connsiteY0" fmla="*/ 10126 h 10126"/>
              <a:gd name="connsiteX1" fmla="*/ 31 w 8000"/>
              <a:gd name="connsiteY1" fmla="*/ 0 h 10126"/>
              <a:gd name="connsiteX2" fmla="*/ 5406 w 8000"/>
              <a:gd name="connsiteY2" fmla="*/ 189 h 10126"/>
              <a:gd name="connsiteX3" fmla="*/ 8000 w 8000"/>
              <a:gd name="connsiteY3" fmla="*/ 10126 h 10126"/>
              <a:gd name="connsiteX4" fmla="*/ 0 w 8000"/>
              <a:gd name="connsiteY4" fmla="*/ 10126 h 10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0" h="10126">
                <a:moveTo>
                  <a:pt x="0" y="10126"/>
                </a:moveTo>
                <a:cubicBezTo>
                  <a:pt x="10" y="6751"/>
                  <a:pt x="21" y="3375"/>
                  <a:pt x="31" y="0"/>
                </a:cubicBezTo>
                <a:lnTo>
                  <a:pt x="5406" y="189"/>
                </a:lnTo>
                <a:lnTo>
                  <a:pt x="8000" y="10126"/>
                </a:lnTo>
                <a:lnTo>
                  <a:pt x="0" y="10126"/>
                </a:lnTo>
                <a:close/>
              </a:path>
            </a:pathLst>
          </a:custGeom>
          <a:solidFill>
            <a:srgbClr val="034581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FBD99662-A6F5-6ED0-A77E-D9D51C847BF3}"/>
              </a:ext>
            </a:extLst>
          </p:cNvPr>
          <p:cNvSpPr/>
          <p:nvPr/>
        </p:nvSpPr>
        <p:spPr>
          <a:xfrm rot="9395889">
            <a:off x="2389211" y="2781006"/>
            <a:ext cx="864565" cy="4331583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9455"/>
              <a:gd name="connsiteY0" fmla="*/ 10000 h 10000"/>
              <a:gd name="connsiteX1" fmla="*/ 2000 w 9455"/>
              <a:gd name="connsiteY1" fmla="*/ 0 h 10000"/>
              <a:gd name="connsiteX2" fmla="*/ 9455 w 9455"/>
              <a:gd name="connsiteY2" fmla="*/ 503 h 10000"/>
              <a:gd name="connsiteX3" fmla="*/ 8000 w 9455"/>
              <a:gd name="connsiteY3" fmla="*/ 10000 h 10000"/>
              <a:gd name="connsiteX4" fmla="*/ 0 w 9455"/>
              <a:gd name="connsiteY4" fmla="*/ 10000 h 10000"/>
              <a:gd name="connsiteX0" fmla="*/ 0 w 10000"/>
              <a:gd name="connsiteY0" fmla="*/ 10167 h 10167"/>
              <a:gd name="connsiteX1" fmla="*/ 2222 w 10000"/>
              <a:gd name="connsiteY1" fmla="*/ 0 h 10167"/>
              <a:gd name="connsiteX2" fmla="*/ 10000 w 10000"/>
              <a:gd name="connsiteY2" fmla="*/ 670 h 10167"/>
              <a:gd name="connsiteX3" fmla="*/ 8461 w 10000"/>
              <a:gd name="connsiteY3" fmla="*/ 10167 h 10167"/>
              <a:gd name="connsiteX4" fmla="*/ 0 w 10000"/>
              <a:gd name="connsiteY4" fmla="*/ 10167 h 10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7">
                <a:moveTo>
                  <a:pt x="0" y="10167"/>
                </a:moveTo>
                <a:lnTo>
                  <a:pt x="2222" y="0"/>
                </a:lnTo>
                <a:lnTo>
                  <a:pt x="10000" y="670"/>
                </a:lnTo>
                <a:lnTo>
                  <a:pt x="8461" y="10167"/>
                </a:lnTo>
                <a:lnTo>
                  <a:pt x="0" y="10167"/>
                </a:lnTo>
                <a:close/>
              </a:path>
            </a:pathLst>
          </a:custGeom>
          <a:solidFill>
            <a:srgbClr val="216CAF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07F729E3-9976-687E-50FB-862AC926B9D5}"/>
              </a:ext>
            </a:extLst>
          </p:cNvPr>
          <p:cNvSpPr/>
          <p:nvPr/>
        </p:nvSpPr>
        <p:spPr>
          <a:xfrm>
            <a:off x="-31463" y="2290887"/>
            <a:ext cx="4200341" cy="140597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60 w 8000"/>
              <a:gd name="connsiteY0" fmla="*/ 10072 h 10072"/>
              <a:gd name="connsiteX1" fmla="*/ 0 w 8000"/>
              <a:gd name="connsiteY1" fmla="*/ 0 h 10072"/>
              <a:gd name="connsiteX2" fmla="*/ 8000 w 8000"/>
              <a:gd name="connsiteY2" fmla="*/ 0 h 10072"/>
              <a:gd name="connsiteX3" fmla="*/ 6000 w 8000"/>
              <a:gd name="connsiteY3" fmla="*/ 10000 h 10072"/>
              <a:gd name="connsiteX4" fmla="*/ 60 w 8000"/>
              <a:gd name="connsiteY4" fmla="*/ 10072 h 10072"/>
              <a:gd name="connsiteX0" fmla="*/ 75 w 10000"/>
              <a:gd name="connsiteY0" fmla="*/ 10288 h 10288"/>
              <a:gd name="connsiteX1" fmla="*/ 0 w 10000"/>
              <a:gd name="connsiteY1" fmla="*/ 0 h 10288"/>
              <a:gd name="connsiteX2" fmla="*/ 10000 w 10000"/>
              <a:gd name="connsiteY2" fmla="*/ 288 h 10288"/>
              <a:gd name="connsiteX3" fmla="*/ 7500 w 10000"/>
              <a:gd name="connsiteY3" fmla="*/ 10217 h 10288"/>
              <a:gd name="connsiteX4" fmla="*/ 75 w 10000"/>
              <a:gd name="connsiteY4" fmla="*/ 10288 h 1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288">
                <a:moveTo>
                  <a:pt x="75" y="10288"/>
                </a:moveTo>
                <a:cubicBezTo>
                  <a:pt x="50" y="6955"/>
                  <a:pt x="25" y="3333"/>
                  <a:pt x="0" y="0"/>
                </a:cubicBezTo>
                <a:lnTo>
                  <a:pt x="10000" y="288"/>
                </a:lnTo>
                <a:lnTo>
                  <a:pt x="7500" y="10217"/>
                </a:lnTo>
                <a:lnTo>
                  <a:pt x="75" y="10288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8D193C-CDC7-FB09-303A-2B43D33A3409}"/>
              </a:ext>
            </a:extLst>
          </p:cNvPr>
          <p:cNvSpPr txBox="1"/>
          <p:nvPr/>
        </p:nvSpPr>
        <p:spPr>
          <a:xfrm>
            <a:off x="1076269" y="2555451"/>
            <a:ext cx="17452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48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០៦</a:t>
            </a:r>
            <a:endParaRPr lang="en-US" sz="4800" dirty="0">
              <a:solidFill>
                <a:srgbClr val="045EA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7BD955-7274-BD80-069A-05B851ECF67A}"/>
              </a:ext>
            </a:extLst>
          </p:cNvPr>
          <p:cNvCxnSpPr/>
          <p:nvPr/>
        </p:nvCxnSpPr>
        <p:spPr>
          <a:xfrm>
            <a:off x="4618088" y="4385188"/>
            <a:ext cx="505918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366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25AF5-0264-EE8C-88B4-C08A92E5E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7297A3-AC2D-6637-840A-50C787ACA2A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2B337FC-5409-EC57-1B21-99BF794BE416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B591E1D-27B9-B277-C324-3642DF59A961}"/>
              </a:ext>
            </a:extLst>
          </p:cNvPr>
          <p:cNvSpPr/>
          <p:nvPr/>
        </p:nvSpPr>
        <p:spPr>
          <a:xfrm>
            <a:off x="5146522" y="-41909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52DB53B-A0CE-1557-3192-15AC6AA3A9B0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FF7D3AE-C64B-E1FC-DAD7-479B08422C99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AB2732D-4C2D-B394-A435-2D7D4332B3A1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E6760B2-6F96-5727-37B0-F535390A9F57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FA733DF-EA86-77FA-0165-53CB0E3BFDB3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EC8CE6A0-7A1D-C329-4DA9-790836C8226E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44D18D2-F03C-E63D-AA5C-E724A8DB8C3C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334A0666-2BDE-9EF8-0725-1C869713B2B3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C8810891-7E13-4B4A-15CB-E7EFEBB74D7B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D018ECB-F2CC-B25F-792E-E712A6737429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6457E9E-74E3-6C82-8871-B3A033D6DEC4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DD8E0-187A-8C21-E206-EF031C64A18B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77ECA3-7F9A-E196-6E2A-C129618C67A3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A42EE-979C-13F0-3FEF-1767C417C7A0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5DE2E-DF5B-701D-F83E-CB88E2133C9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42BD68A-16D6-F1C6-E6AA-4E849B65C4F9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99BF31D-536E-B3A7-F72B-D5F6E389E274}"/>
              </a:ext>
            </a:extLst>
          </p:cNvPr>
          <p:cNvSpPr txBox="1"/>
          <p:nvPr/>
        </p:nvSpPr>
        <p:spPr>
          <a:xfrm>
            <a:off x="2949677" y="6606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dirty="0">
                <a:solidFill>
                  <a:srgbClr val="406BD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ជំពូកទី៦ </a:t>
            </a:r>
            <a:r>
              <a:rPr lang="en-US" dirty="0">
                <a:solidFill>
                  <a:srgbClr val="406BD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km-KH" dirty="0">
                <a:solidFill>
                  <a:srgbClr val="406BD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សេចក្ដីសន្និដ្ឋាន និងការផ្ដល់អនុសាសន៍</a:t>
            </a:r>
            <a:endParaRPr lang="en-US" dirty="0">
              <a:solidFill>
                <a:srgbClr val="406BD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11E804-88F3-5C73-813A-7D7A47E9D1EA}"/>
              </a:ext>
            </a:extLst>
          </p:cNvPr>
          <p:cNvSpPr txBox="1"/>
          <p:nvPr/>
        </p:nvSpPr>
        <p:spPr>
          <a:xfrm>
            <a:off x="1674209" y="925586"/>
            <a:ext cx="10556490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buNone/>
            </a:pPr>
            <a:r>
              <a:rPr lang="km-KH" sz="16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៦.១ សេចក្ដីសន្និដ្ឋាន</a:t>
            </a:r>
            <a:endParaRPr lang="en-US" sz="16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  <a:p>
            <a:pPr marL="0" marR="0" algn="just">
              <a:lnSpc>
                <a:spcPct val="150000"/>
              </a:lnSpc>
              <a:buNone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	សម្រាប់គម្រោងកម្មវិធីគ្រប់គ្រងចំណឆ្លាតវែ របស់យើងខ្ញុំនេះពិតជាមានគុណសម្បតិ្ដយ៉ាងច្រើនដែលអាចជួយសម្រួលទៅដល់ប្រព័ន្ធចំណតនៅក្នុងវិទ្យាស្ថានជាតិពហុបច្ចេកទេសកម្ពុជាដូចជា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ស្ថាប័ន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អាចគ្រប់គ្រងការចេញចូលចតនៅក្នុងវិទ្យាស្ថាន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អាចគ្រប់ចំណតទៅតាមសាខានីមួយៗ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អាចរកមើលទីតាំងចំណតថាទីតាំងណាមួយទំនេរឬរវល់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ងាយស្រួលត្រួតពនិត្យប្រតិបត្ដិការចេញចូលរបស់រថយន្ដ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ងាយស្រួលធ្វើ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Print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របាយការណ៍របស់រថយន្ដ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កាត់បន្ថយការប្រើប្រាស់កម្លាំងពលកម្មដើម្បីស្វែងរកចំណត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មិនចាំបាច់កត់ចំណាំប្រតិបត្ដការរបស់រថយន្ដដោយដៃ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កាត់បន្ថយកម្លាំងបញ្ចូលទិន្នន័យដោយមនុស្ស ដែលជំនួសមកវិញដោយប្រព័ន្ធជាក់លាក់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អាចបញ្ចូលទិន្នន័័យផ្សេងៗ ដែលទាក់ទងនិងអ្នកគ្រប់គ្រងទាំងមូល មានដូចជា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Admin ,Sub-Admin, IOT System</a:t>
            </a:r>
          </a:p>
          <a:p>
            <a:pPr marL="342900" marR="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ប្រព័ន្ធរបស់យើងមានសុវត្ដិភាពដោយអ្នកប្រើប្រាស់បាននៅលើ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6121210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709FC-D8FC-0DD4-2D5F-5C278374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F570366-136E-38E9-979C-C7EB20B379FC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3173E5D-E9DD-3486-3851-A9BF1A612733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F522C0F-6E5E-01FB-EEFC-409E3A359D1F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D132EEB-36F3-4EB8-EDC6-C4872B1AC0B5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F8E61D73-B7FA-1AEC-57E1-82B029165603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C4DDCEF9-1161-4BA3-C766-BCDDE82205B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23D3FF-EE20-6E0A-0D31-ABC6CDA9D819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E7CFF80-9DE6-F1C6-3B33-3DDDAC94F9B4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1D198162-86AE-DF7A-2D96-55BCEA4D1BD6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38E856F-6000-1283-9A2F-E17B6CFCA3E9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AACA07D-C443-7623-B56C-62C6B7184838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14358E45-0E9B-D6BE-3557-747D579F2BF9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C574907-9C60-C2A9-4F4D-66A25995B0EC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3B061743-D514-6A32-39D3-2DBD9076990E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C54D67-879E-5C57-F4AD-5C6ADC56FEBF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90C8A4-73BB-A451-A80E-304E3F1BE74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96B55-EEEB-2ACD-93FE-7051098AC836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A96DB8-306E-301B-A8BD-B72F70B8BCBA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ទំព័រទី៥៥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3AC7D6-9E89-B9A7-86E3-33A130E86CCA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6971A21-3547-397A-F06A-BEF1F26291F3}"/>
              </a:ext>
            </a:extLst>
          </p:cNvPr>
          <p:cNvSpPr txBox="1"/>
          <p:nvPr/>
        </p:nvSpPr>
        <p:spPr>
          <a:xfrm>
            <a:off x="2975199" y="6936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 ៥ សេដ្ឋកិច្ច</a:t>
            </a:r>
            <a:endParaRPr lang="en-US" sz="18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8F5C46-F4FC-27CB-80BF-B9D2572E6266}"/>
              </a:ext>
            </a:extLst>
          </p:cNvPr>
          <p:cNvSpPr txBox="1"/>
          <p:nvPr/>
        </p:nvSpPr>
        <p:spPr>
          <a:xfrm>
            <a:off x="1778161" y="1854189"/>
            <a:ext cx="7650973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អាចងាយស្រួលស្វែងរកចំណត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លោកគ្រូអាចដឹងពីប្រតិ្ដបតិការចេញចូលរថយន្ដ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ងាយស្រួលស្វែងរកទិន្នន័យនៅខណៈរថយន្ដចតមានបញ្ហា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គ្រប់គ្រងប្រតិបត្ដិការដោយប្រើប្រាស់ប្រព័ន្ធ 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IOT </a:t>
            </a: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មានសុវត្ថិភាពប្រកបដោយទំនុកចិត្ដ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អ្នកប្រើប្រាស់ទទួលមានបទពិសោធន៍ការប្រើប្រាស់បច្ចេកវិទ្យាថ្មី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ចតរថយន្ដបានត្រឹមត្រូវ ប្រកបដោយប្រសិទ្ធភាព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អាចដឹងពេលវេលាចេញចូលក្នុងវិទ្យាស្ថាន 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ចំណេញពេលវេលាក្នុងការស្វែងរកចំណត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ផ្ដល់ចំណេះដឹងទាក់ទង និងអាជីវកម្ម និងបច្ចេកវិទ្យា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m-KH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ទទួលដឹងច្បាស់នូវបញ្ហាដែលបានកើតឡើង ដើម្បីបង្កើតដំណោះស្រាយ</a:t>
            </a:r>
            <a:endParaRPr lang="en-US" sz="16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F27B68-5E0F-6FA8-249B-0AFF2E707F20}"/>
              </a:ext>
            </a:extLst>
          </p:cNvPr>
          <p:cNvSpPr txBox="1"/>
          <p:nvPr/>
        </p:nvSpPr>
        <p:spPr>
          <a:xfrm>
            <a:off x="1238865" y="1207917"/>
            <a:ext cx="609600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អ្នកប្រើប្រាស់(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User</a:t>
            </a:r>
            <a:r>
              <a:rPr lang="km-KH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)</a:t>
            </a:r>
            <a:endParaRPr lang="en-US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3465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325D3A-35C5-B4B9-169A-65790AA659FE}"/>
              </a:ext>
            </a:extLst>
          </p:cNvPr>
          <p:cNvSpPr txBox="1"/>
          <p:nvPr/>
        </p:nvSpPr>
        <p:spPr>
          <a:xfrm>
            <a:off x="3048965" y="2309976"/>
            <a:ext cx="6094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m-KH" sz="7200" dirty="0">
                <a:solidFill>
                  <a:srgbClr val="045EA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សូមអរគុណ </a:t>
            </a:r>
          </a:p>
        </p:txBody>
      </p:sp>
    </p:spTree>
    <p:extLst>
      <p:ext uri="{BB962C8B-B14F-4D97-AF65-F5344CB8AC3E}">
        <p14:creationId xmlns:p14="http://schemas.microsoft.com/office/powerpoint/2010/main" val="168724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4A056-6E28-E26E-C4CE-697AD4960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64FC17-822F-D7B4-EFA3-195C28E2AE42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7501BE-929F-6557-BDB2-66FA21B77684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5D92FBC5-032D-FAE3-2993-8017AB42B884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CDF8ED6-FE74-C92F-8207-F1360458FE70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7848B778-7815-9F41-519B-A1A44AC6EB0E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619070A-4DAC-2786-0E02-273CCA9E2CAB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E21364C-57FB-B9E2-3CC3-56EED4AA9BF8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514B11A-9083-837D-94FF-B5964F0F27E3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F7E6D82-0EED-C560-6124-CC527EFA5A88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CA50168-249D-0605-4B51-74E72B6C1641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86A4C43E-B02F-790C-AC23-EC3953F1922E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80D18B45-E034-35E5-EF9F-47B68E807F51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7AD46B3-E843-5F05-832A-C297D05EEE0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89134550-EE44-A74B-8F14-22A6B2B65602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3C9723-3C34-D67F-5E37-5810D68132F2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242F2-6E0E-EDCB-3BD2-5E96FBB5C5DF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200758-48F6-8092-3159-7336BAD687DD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90EB4E-8431-A962-D7A3-37F68753E0FB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ទំព័រទី០៤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DB5166-B517-519F-2436-92409FC4A22F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B4913E-054F-6906-44E8-0A5E93079344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AD3764-F760-95AF-2B4C-9E75E384D485}"/>
              </a:ext>
            </a:extLst>
          </p:cNvPr>
          <p:cNvSpPr txBox="1"/>
          <p:nvPr/>
        </p:nvSpPr>
        <p:spPr>
          <a:xfrm>
            <a:off x="852680" y="1184793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១.៤ សារៈសំខាន់នៃការសិក្សា 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(តចប់)</a:t>
            </a:r>
            <a:endParaRPr lang="en-US" sz="24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7E0952-A35A-2BED-0250-8AA86D015B0A}"/>
              </a:ext>
            </a:extLst>
          </p:cNvPr>
          <p:cNvSpPr txBox="1"/>
          <p:nvPr/>
        </p:nvSpPr>
        <p:spPr>
          <a:xfrm>
            <a:off x="1112423" y="1645362"/>
            <a:ext cx="3690023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0070" marR="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m-KH" sz="18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Kh Battambang" panose="02000500000000020004" pitchFamily="2" charset="0"/>
                <a:ea typeface="Times New Roman" panose="02020603050405020304" pitchFamily="18" charset="0"/>
                <a:cs typeface="Kh Battambang" panose="02000500000000020004" pitchFamily="2" charset="0"/>
              </a:rPr>
              <a:t>សារៈសំខាន់ចំពោះសង្គម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effectLst/>
              <a:latin typeface="Kh Battambang" panose="02000500000000020004" pitchFamily="2" charset="0"/>
              <a:ea typeface="Times New Roman" panose="02020603050405020304" pitchFamily="18" charset="0"/>
              <a:cs typeface="Kh Battambang" panose="02000500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4F2FB-62C1-A2B2-09E7-6615D62B679D}"/>
              </a:ext>
            </a:extLst>
          </p:cNvPr>
          <p:cNvSpPr txBox="1"/>
          <p:nvPr/>
        </p:nvSpPr>
        <p:spPr>
          <a:xfrm>
            <a:off x="1005737" y="2038931"/>
            <a:ext cx="9287777" cy="2239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just" rtl="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បានបង្កើតបច្ចេក វិទ្យាគ្រប់គ្រងចំណតថ្មី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បានលើកកម្ពស់សង្គមកាន់តែមានភាពរីកចម្រើនខាង ប្រព័ន្ធបច្ចេកវិទ្យា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ជាប្រភពឯសារដ៏សំខាន់សម្រាប់សិក្សាជំនាន់ក្រោយៗទៀតធ្វើការស្រាវជ្រាវ និងអភិវឌ្ឍបន្ដ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បានជួយសង្គមឲ្យមានអ្នកចេះប្រើប្រាស់ប្រព័ន្ធបច្ចេកទេសកាន់តែច្រើនឡើង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96843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8242-CC83-B9B5-8E6E-6B0C398F3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849E54-FCA8-CA6C-DDCF-02A0F3E20F4F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35E47C3-91ED-15AC-8B72-20CB2175640F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3E6E84A3-73AB-0219-DF3D-931D4EA5FAE7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F488E7A-905C-32E1-8773-2F600CF0B59A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4A69009-91FF-E2A1-FF2E-4E947D84B125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27088DD-8338-16BE-BADD-BB6A2C84B467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9526FE7-844A-882A-EEF9-A6A5E8E07147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A13735-24B2-65B9-3C4F-8AF26E184CEA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0E75BF6-802E-7E47-E143-A220A34D4BBD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EC02BA3-0E30-A14E-5C41-E476D2CBD685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F33C6E9C-1330-83F3-10D3-558ECEF10CDB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3A47998C-1F18-A8B9-52EE-F55CAE821EDB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C71D99-E478-BB6F-9BDE-C73AB65AEBC1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6E115D5-E762-E578-9E86-3BB515022C67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9B460A-391B-989E-4C60-F16BA6F3FDA9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2FC88-B7BF-245C-7C89-ADA54FF7C77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8ED9F2-7780-44FF-25DE-C19E809D646A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20D7B-22B2-1ACF-B7E9-7EA4B51EF688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ទំព័រទី០៥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157204-488F-DC5A-9FF7-2835B2194325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85E4CA0-4497-BD90-745C-C4857B497E81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413281-D447-959F-5B9F-C28218E23E8D}"/>
              </a:ext>
            </a:extLst>
          </p:cNvPr>
          <p:cNvSpPr txBox="1"/>
          <p:nvPr/>
        </p:nvSpPr>
        <p:spPr>
          <a:xfrm>
            <a:off x="688258" y="1205991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១.៥ ទំហំ និងដែនកំណត់នៃការសិក្សា</a:t>
            </a:r>
            <a:endParaRPr lang="en-US" sz="20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D0671A-89D1-DB66-BF0B-E133377A3A94}"/>
              </a:ext>
            </a:extLst>
          </p:cNvPr>
          <p:cNvSpPr txBox="1"/>
          <p:nvPr/>
        </p:nvSpPr>
        <p:spPr>
          <a:xfrm>
            <a:off x="1296431" y="1668284"/>
            <a:ext cx="6096000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15000"/>
              </a:lnSpc>
              <a:buFont typeface="Wingdings" panose="05000000000000000000" pitchFamily="2" charset="2"/>
              <a:buChar char="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ទំហំ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49948F-E834-0F1C-42BA-BE73F0C9E8C6}"/>
              </a:ext>
            </a:extLst>
          </p:cNvPr>
          <p:cNvSpPr txBox="1"/>
          <p:nvPr/>
        </p:nvSpPr>
        <p:spPr>
          <a:xfrm>
            <a:off x="1256657" y="2033969"/>
            <a:ext cx="10463699" cy="3794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Admin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អាចធ្វើការបានជាច្រើនដូចជា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Login with custom user, Login with account Microsoft, Forget Password, 2Fa Verification, manage company, manage branch, Manage Parking space, Manage Parking slot, Manage Vehicle, Manage User, Report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Branch manager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អាចធ្វើការគ្រប់គ្រងដូចជា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Login with custom user, Login with account Microsoft, Forget Password, 2Fa Verification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Manage, User, Manage Parking Space, Parking Slot, Manage Vehicle, Report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IOT System: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នៅក្នុងនោះប្រព័ន្ធរបស់យើងក៏អាចធ្វើការងារមួយចំនួនផងដែល ដូចជា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Add User, Add Vehicle, Add Parking Detail, Detect Vehicle Plate</a:t>
            </a:r>
          </a:p>
          <a:p>
            <a:pPr marL="742950" marR="0" lvl="1" indent="-28575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Mail System: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អាចធ្វើការ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Verify Password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តាម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email </a:t>
            </a:r>
            <a:r>
              <a:rPr lang="km-KH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357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31582-DFFB-E018-32C5-88028399E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B0248C8-2FA2-D831-BF09-5BD94E0023B9}"/>
              </a:ext>
            </a:extLst>
          </p:cNvPr>
          <p:cNvSpPr/>
          <p:nvPr/>
        </p:nvSpPr>
        <p:spPr>
          <a:xfrm>
            <a:off x="6694025" y="141341"/>
            <a:ext cx="5497975" cy="312516"/>
          </a:xfrm>
          <a:prstGeom prst="roundRect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058E73-95E5-23F2-3122-C2AB177C75F8}"/>
              </a:ext>
            </a:extLst>
          </p:cNvPr>
          <p:cNvSpPr/>
          <p:nvPr/>
        </p:nvSpPr>
        <p:spPr>
          <a:xfrm>
            <a:off x="6694025" y="-23803"/>
            <a:ext cx="5497975" cy="243068"/>
          </a:xfrm>
          <a:prstGeom prst="roundRect">
            <a:avLst/>
          </a:prstGeom>
          <a:solidFill>
            <a:srgbClr val="2A54C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FF0C66EC-D05E-1675-3615-C00DA98100F6}"/>
              </a:ext>
            </a:extLst>
          </p:cNvPr>
          <p:cNvSpPr/>
          <p:nvPr/>
        </p:nvSpPr>
        <p:spPr>
          <a:xfrm>
            <a:off x="5146522" y="-32280"/>
            <a:ext cx="2293322" cy="486137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15C372B-B143-2FF6-36FC-9BF00FEF771E}"/>
              </a:ext>
            </a:extLst>
          </p:cNvPr>
          <p:cNvSpPr/>
          <p:nvPr/>
        </p:nvSpPr>
        <p:spPr>
          <a:xfrm>
            <a:off x="4521489" y="-7902"/>
            <a:ext cx="625033" cy="482471"/>
          </a:xfrm>
          <a:prstGeom prst="parallelogram">
            <a:avLst/>
          </a:prstGeom>
          <a:solidFill>
            <a:srgbClr val="04045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124234F-C9AB-E6CF-F48C-56F9A7B79341}"/>
              </a:ext>
            </a:extLst>
          </p:cNvPr>
          <p:cNvSpPr/>
          <p:nvPr/>
        </p:nvSpPr>
        <p:spPr>
          <a:xfrm>
            <a:off x="3647154" y="6624667"/>
            <a:ext cx="3148314" cy="240045"/>
          </a:xfrm>
          <a:prstGeom prst="parallelogram">
            <a:avLst/>
          </a:prstGeom>
          <a:solidFill>
            <a:srgbClr val="0302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CD71284-D6A0-B005-B493-0EC290B3171C}"/>
              </a:ext>
            </a:extLst>
          </p:cNvPr>
          <p:cNvSpPr/>
          <p:nvPr/>
        </p:nvSpPr>
        <p:spPr>
          <a:xfrm>
            <a:off x="1594574" y="6606381"/>
            <a:ext cx="3148314" cy="251619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894DAB93-43B9-3B57-3FC0-D5EA8E3AA26A}"/>
              </a:ext>
            </a:extLst>
          </p:cNvPr>
          <p:cNvSpPr/>
          <p:nvPr/>
        </p:nvSpPr>
        <p:spPr>
          <a:xfrm>
            <a:off x="688258" y="6437443"/>
            <a:ext cx="1075158" cy="427876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977F069-04C7-261A-2580-19464467AD0B}"/>
              </a:ext>
            </a:extLst>
          </p:cNvPr>
          <p:cNvSpPr/>
          <p:nvPr/>
        </p:nvSpPr>
        <p:spPr>
          <a:xfrm>
            <a:off x="91874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9C74D1F-671A-C643-6291-E8E85313658F}"/>
              </a:ext>
            </a:extLst>
          </p:cNvPr>
          <p:cNvSpPr/>
          <p:nvPr/>
        </p:nvSpPr>
        <p:spPr>
          <a:xfrm>
            <a:off x="1060980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48C891E-4776-5C95-77D6-B9CD37461A9B}"/>
              </a:ext>
            </a:extLst>
          </p:cNvPr>
          <p:cNvSpPr/>
          <p:nvPr/>
        </p:nvSpPr>
        <p:spPr>
          <a:xfrm>
            <a:off x="1205214" y="6111037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C056BB3-ABA2-820F-E8C1-29F19B587540}"/>
              </a:ext>
            </a:extLst>
          </p:cNvPr>
          <p:cNvSpPr/>
          <p:nvPr/>
        </p:nvSpPr>
        <p:spPr>
          <a:xfrm>
            <a:off x="1349448" y="6111036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437AECE9-4091-E1A6-F324-4032FE485FB6}"/>
              </a:ext>
            </a:extLst>
          </p:cNvPr>
          <p:cNvSpPr/>
          <p:nvPr/>
        </p:nvSpPr>
        <p:spPr>
          <a:xfrm>
            <a:off x="1491688" y="6111035"/>
            <a:ext cx="102886" cy="211815"/>
          </a:xfrm>
          <a:prstGeom prst="parallelogram">
            <a:avLst/>
          </a:prstGeom>
          <a:solidFill>
            <a:srgbClr val="0504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A6C115A-95FA-3CC5-23B8-5402D375B949}"/>
              </a:ext>
            </a:extLst>
          </p:cNvPr>
          <p:cNvSpPr/>
          <p:nvPr/>
        </p:nvSpPr>
        <p:spPr>
          <a:xfrm rot="10800000">
            <a:off x="0" y="6425568"/>
            <a:ext cx="609600" cy="425113"/>
          </a:xfrm>
          <a:custGeom>
            <a:avLst/>
            <a:gdLst>
              <a:gd name="connsiteX0" fmla="*/ 0 w 609600"/>
              <a:gd name="connsiteY0" fmla="*/ 8122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0 w 609600"/>
              <a:gd name="connsiteY8" fmla="*/ 81228 h 487358"/>
              <a:gd name="connsiteX0" fmla="*/ 254000 w 609600"/>
              <a:gd name="connsiteY0" fmla="*/ 152348 h 487358"/>
              <a:gd name="connsiteX1" fmla="*/ 81228 w 609600"/>
              <a:gd name="connsiteY1" fmla="*/ 0 h 487358"/>
              <a:gd name="connsiteX2" fmla="*/ 528372 w 609600"/>
              <a:gd name="connsiteY2" fmla="*/ 0 h 487358"/>
              <a:gd name="connsiteX3" fmla="*/ 609600 w 609600"/>
              <a:gd name="connsiteY3" fmla="*/ 81228 h 487358"/>
              <a:gd name="connsiteX4" fmla="*/ 609600 w 609600"/>
              <a:gd name="connsiteY4" fmla="*/ 406130 h 487358"/>
              <a:gd name="connsiteX5" fmla="*/ 528372 w 609600"/>
              <a:gd name="connsiteY5" fmla="*/ 487358 h 487358"/>
              <a:gd name="connsiteX6" fmla="*/ 81228 w 609600"/>
              <a:gd name="connsiteY6" fmla="*/ 487358 h 487358"/>
              <a:gd name="connsiteX7" fmla="*/ 0 w 609600"/>
              <a:gd name="connsiteY7" fmla="*/ 406130 h 487358"/>
              <a:gd name="connsiteX8" fmla="*/ 254000 w 609600"/>
              <a:gd name="connsiteY8" fmla="*/ 152348 h 487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600" h="487358">
                <a:moveTo>
                  <a:pt x="254000" y="152348"/>
                </a:moveTo>
                <a:cubicBezTo>
                  <a:pt x="254000" y="107487"/>
                  <a:pt x="36367" y="0"/>
                  <a:pt x="81228" y="0"/>
                </a:cubicBezTo>
                <a:lnTo>
                  <a:pt x="528372" y="0"/>
                </a:lnTo>
                <a:cubicBezTo>
                  <a:pt x="573233" y="0"/>
                  <a:pt x="609600" y="36367"/>
                  <a:pt x="609600" y="81228"/>
                </a:cubicBezTo>
                <a:lnTo>
                  <a:pt x="609600" y="406130"/>
                </a:lnTo>
                <a:cubicBezTo>
                  <a:pt x="609600" y="450991"/>
                  <a:pt x="573233" y="487358"/>
                  <a:pt x="528372" y="487358"/>
                </a:cubicBezTo>
                <a:lnTo>
                  <a:pt x="81228" y="487358"/>
                </a:lnTo>
                <a:cubicBezTo>
                  <a:pt x="36367" y="487358"/>
                  <a:pt x="0" y="450991"/>
                  <a:pt x="0" y="406130"/>
                </a:cubicBezTo>
                <a:cubicBezTo>
                  <a:pt x="0" y="297829"/>
                  <a:pt x="254000" y="260649"/>
                  <a:pt x="254000" y="152348"/>
                </a:cubicBezTo>
                <a:close/>
              </a:path>
            </a:pathLst>
          </a:cu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5EB3874B-D9A8-F131-B989-B327A291FCBA}"/>
              </a:ext>
            </a:extLst>
          </p:cNvPr>
          <p:cNvSpPr/>
          <p:nvPr/>
        </p:nvSpPr>
        <p:spPr>
          <a:xfrm>
            <a:off x="239853" y="6432281"/>
            <a:ext cx="448405" cy="425112"/>
          </a:xfrm>
          <a:prstGeom prst="parallelogram">
            <a:avLst/>
          </a:prstGeom>
          <a:solidFill>
            <a:srgbClr val="406B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752B9-DA44-FBD6-DFCC-DC47876D9693}"/>
              </a:ext>
            </a:extLst>
          </p:cNvPr>
          <p:cNvSpPr txBox="1"/>
          <p:nvPr/>
        </p:nvSpPr>
        <p:spPr>
          <a:xfrm>
            <a:off x="471644" y="78152"/>
            <a:ext cx="4078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6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វិទ្យាស្ថានជាតិពហុបច្ចេកទេសកម្ពុកជា</a:t>
            </a:r>
            <a:endParaRPr lang="en-US" sz="1600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F3D0E9-237A-AE4F-F039-B2DE973D37AA}"/>
              </a:ext>
            </a:extLst>
          </p:cNvPr>
          <p:cNvSpPr txBox="1"/>
          <p:nvPr/>
        </p:nvSpPr>
        <p:spPr>
          <a:xfrm>
            <a:off x="8484609" y="88145"/>
            <a:ext cx="3235747" cy="31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chemeClr val="bg1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មហាវិទ្យាល័យវិទ្យាសាស្រ្ដកុំព្យូទ័រ</a:t>
            </a:r>
            <a:endParaRPr lang="en-US" sz="1400" dirty="0">
              <a:solidFill>
                <a:schemeClr val="bg1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636A1-8B32-8930-3138-0301E083AE4F}"/>
              </a:ext>
            </a:extLst>
          </p:cNvPr>
          <p:cNvSpPr txBox="1"/>
          <p:nvPr/>
        </p:nvSpPr>
        <p:spPr>
          <a:xfrm>
            <a:off x="1778162" y="6275505"/>
            <a:ext cx="424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ប្រព័ន្ធចំណតឆ្លាតវៃ</a:t>
            </a:r>
            <a:r>
              <a:rPr lang="en-US" sz="1400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</a:t>
            </a:r>
            <a:r>
              <a:rPr lang="en-US" b="1" dirty="0">
                <a:solidFill>
                  <a:srgbClr val="0302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Parking System</a:t>
            </a:r>
            <a:r>
              <a:rPr lang="km-KH" b="1" dirty="0">
                <a:solidFill>
                  <a:srgbClr val="03025A"/>
                </a:solidFill>
                <a:latin typeface="Times New Roman" panose="02020603050405020304" pitchFamily="18" charset="0"/>
                <a:cs typeface="Khmer Muol" panose="02000500000000020004" pitchFamily="2" charset="0"/>
              </a:rPr>
              <a:t> </a:t>
            </a:r>
            <a:endParaRPr lang="en-US" b="1" dirty="0">
              <a:solidFill>
                <a:srgbClr val="0302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42481-6776-CD64-8621-DBC1A9AA389F}"/>
              </a:ext>
            </a:extLst>
          </p:cNvPr>
          <p:cNvSpPr txBox="1"/>
          <p:nvPr/>
        </p:nvSpPr>
        <p:spPr>
          <a:xfrm>
            <a:off x="10534988" y="6408882"/>
            <a:ext cx="14171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m-KH" sz="1400" b="1" dirty="0">
                <a:solidFill>
                  <a:srgbClr val="03025A"/>
                </a:solidFill>
                <a:latin typeface="Khmer Muol" panose="02000500000000020004" pitchFamily="2" charset="0"/>
                <a:cs typeface="Khmer Muol" panose="02000500000000020004" pitchFamily="2" charset="0"/>
              </a:rPr>
              <a:t> ទំព័រទី០៦</a:t>
            </a:r>
            <a:endParaRPr lang="en-US" sz="1400" b="1" dirty="0">
              <a:solidFill>
                <a:srgbClr val="03025A"/>
              </a:solidFill>
              <a:latin typeface="Khmer Muol" panose="02000500000000020004" pitchFamily="2" charset="0"/>
              <a:cs typeface="Khmer Muol" panose="02000500000000020004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DC2B08-B48C-89C2-316B-0FDB899C635D}"/>
              </a:ext>
            </a:extLst>
          </p:cNvPr>
          <p:cNvSpPr txBox="1"/>
          <p:nvPr/>
        </p:nvSpPr>
        <p:spPr>
          <a:xfrm>
            <a:off x="4345857" y="629869"/>
            <a:ext cx="33336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ជំពូកទី១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  </a:t>
            </a:r>
            <a:r>
              <a:rPr lang="km-KH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សេចក្ដីផ្ដើម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54B307B-BA93-99C0-4C09-5D94BC293907}"/>
              </a:ext>
            </a:extLst>
          </p:cNvPr>
          <p:cNvCxnSpPr/>
          <p:nvPr/>
        </p:nvCxnSpPr>
        <p:spPr>
          <a:xfrm>
            <a:off x="4660490" y="1029979"/>
            <a:ext cx="26743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A845AA-06D9-8F3B-2FE0-42DADEC41131}"/>
              </a:ext>
            </a:extLst>
          </p:cNvPr>
          <p:cNvSpPr txBox="1"/>
          <p:nvPr/>
        </p:nvSpPr>
        <p:spPr>
          <a:xfrm>
            <a:off x="1308100" y="2047045"/>
            <a:ext cx="4524448" cy="40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rtl="0">
              <a:lnSpc>
                <a:spcPct val="115000"/>
              </a:lnSpc>
              <a:buFont typeface="Wingdings" panose="05000000000000000000" pitchFamily="2" charset="2"/>
              <a:buChar char=""/>
            </a:pP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ដែនកំណត់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Battambang" panose="02000500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1FD1F3-0FB5-BAFA-713C-61A69CCA313D}"/>
              </a:ext>
            </a:extLst>
          </p:cNvPr>
          <p:cNvSpPr txBox="1"/>
          <p:nvPr/>
        </p:nvSpPr>
        <p:spPr>
          <a:xfrm>
            <a:off x="1205214" y="2463697"/>
            <a:ext cx="7004721" cy="1346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rtl="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System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មិនអាចដំណើរការលើ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Mobile App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បានទេ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System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ប្រើបានតែនៅលើតែ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 Website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តែប៉ុណ្ណោះ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742950" marR="0" lvl="1" indent="-28575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System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មិនអាចធ្វើការ </a:t>
            </a: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ymbol" panose="05050102010706020507" pitchFamily="18" charset="2"/>
              </a:rPr>
              <a:t>Booking Payment </a:t>
            </a:r>
            <a:r>
              <a:rPr lang="km-KH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Battambang" panose="02000500000000020004" pitchFamily="2" charset="0"/>
              </a:rPr>
              <a:t>បានទេ</a:t>
            </a:r>
            <a:endParaRPr lang="en-U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9CDB2B-A422-E3D2-8768-1121C79C951B}"/>
              </a:ext>
            </a:extLst>
          </p:cNvPr>
          <p:cNvSpPr txBox="1"/>
          <p:nvPr/>
        </p:nvSpPr>
        <p:spPr>
          <a:xfrm>
            <a:off x="1157021" y="1507092"/>
            <a:ext cx="6096000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buNone/>
            </a:pPr>
            <a:r>
              <a:rPr lang="km-KH" sz="1800" dirty="0">
                <a:solidFill>
                  <a:srgbClr val="4472C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១.៥ ទំហំ និងដែនកំណត់នៃការសិក្សា</a:t>
            </a:r>
            <a:r>
              <a:rPr lang="km-KH" dirty="0">
                <a:solidFill>
                  <a:srgbClr val="4472C4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Khmer OS Muol" panose="02000500000000020004" pitchFamily="2" charset="0"/>
              </a:rPr>
              <a:t>(តចប់)</a:t>
            </a:r>
            <a:endParaRPr lang="en-US" sz="2000" dirty="0">
              <a:solidFill>
                <a:srgbClr val="4472C4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Khmer OS Muol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645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7044</Words>
  <Application>Microsoft Office PowerPoint</Application>
  <PresentationFormat>Widescreen</PresentationFormat>
  <Paragraphs>632</Paragraphs>
  <Slides>65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8" baseType="lpstr">
      <vt:lpstr>Aptos</vt:lpstr>
      <vt:lpstr>Aptos Display</vt:lpstr>
      <vt:lpstr>Arial</vt:lpstr>
      <vt:lpstr>Calibri</vt:lpstr>
      <vt:lpstr>Kh Battambang</vt:lpstr>
      <vt:lpstr>Khmer Moul</vt:lpstr>
      <vt:lpstr>Khmer Muol</vt:lpstr>
      <vt:lpstr>Khmer OS Battambang</vt:lpstr>
      <vt:lpstr>Khmer OS Muol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kong nai</dc:creator>
  <cp:lastModifiedBy>kong nai</cp:lastModifiedBy>
  <cp:revision>18</cp:revision>
  <dcterms:created xsi:type="dcterms:W3CDTF">2025-08-27T03:05:32Z</dcterms:created>
  <dcterms:modified xsi:type="dcterms:W3CDTF">2025-09-13T10:05:08Z</dcterms:modified>
</cp:coreProperties>
</file>